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embeddedFontLst>
    <p:embeddedFont>
      <p:font typeface="Inter Tight" panose="020B0604020202020204" charset="0"/>
      <p:regular r:id="rId25"/>
      <p:bold r:id="rId26"/>
      <p:italic r:id="rId27"/>
      <p:boldItalic r:id="rId28"/>
    </p:embeddedFont>
    <p:embeddedFont>
      <p:font typeface="Inter Tight Medium" panose="020B060402020202020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f8de4fb23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Rob</a:t>
            </a:r>
            <a:endParaRPr/>
          </a:p>
        </p:txBody>
      </p:sp>
      <p:sp>
        <p:nvSpPr>
          <p:cNvPr id="92" name="Google Shape;92;g3f8de4fb23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fb51b7fa0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fb51b7fa0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Both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f8de4fb23d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f8de4fb23d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Rob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f8de4fb23d_0_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f8de4fb23d_0_4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Rob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f8de4fb23d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f8de4fb23d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Rob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fb51b7fa0e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fb51b7fa0e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Gus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fb51b7fa0e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fb51b7fa0e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Gus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fb51b7fa0e_0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fb51b7fa0e_0_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Gus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fb51b7fa0e_0_3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fb51b7fa0e_0_3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Both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f8d8030921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f8d8030921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Gus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f8d8030921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f8d8030921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Gus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f8d8030921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f8d8030921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Gus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f8d8030921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3f8d8030921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Gus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f8d8030921_0_3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3f8d8030921_0_3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Both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f8d8030921_0_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3f8d8030921_0_2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Gus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f8d8030921_0_3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3f8d8030921_0_3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Both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f8d8030921_0_3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f8d8030921_0_3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Both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3f8de4fb23d_0_2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3f8de4fb23d_0_2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Rob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f8d8030921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3f8d8030921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Rob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f8de4fb23d_0_3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3f8de4fb23d_0_3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Both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hdcf89243e9b5a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hdcf89243e9b5a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Both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3f8de4fb23d_0_3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3f8de4fb23d_0_3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Both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 1">
  <p:cSld name="TITLE_ONLY_3_1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1964" cy="6858003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3" name="Google Shape;83;p13"/>
          <p:cNvSpPr/>
          <p:nvPr/>
        </p:nvSpPr>
        <p:spPr>
          <a:xfrm rot="-5400000">
            <a:off x="10889433" y="5555100"/>
            <a:ext cx="1337700" cy="1268100"/>
          </a:xfrm>
          <a:prstGeom prst="rtTriangle">
            <a:avLst/>
          </a:prstGeom>
          <a:solidFill>
            <a:srgbClr val="091F34"/>
          </a:solidFill>
          <a:ln w="12700" cap="flat" cmpd="sng">
            <a:solidFill>
              <a:srgbClr val="091F3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F67D39"/>
              </a:solidFill>
              <a:highlight>
                <a:schemeClr val="lt1"/>
              </a:highlight>
            </a:endParaRPr>
          </a:p>
        </p:txBody>
      </p:sp>
      <p:pic>
        <p:nvPicPr>
          <p:cNvPr id="84" name="Google Shape;8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61751" y="6184300"/>
            <a:ext cx="428652" cy="5715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>
            <a:spLocks noGrp="1"/>
          </p:cNvSpPr>
          <p:nvPr>
            <p:ph type="pic" idx="2"/>
          </p:nvPr>
        </p:nvSpPr>
        <p:spPr>
          <a:xfrm>
            <a:off x="609600" y="784675"/>
            <a:ext cx="3411600" cy="5288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master">
  <p:cSld name="Slide 3 master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5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0303">
              <a:alpha val="74900"/>
            </a:srgbClr>
          </a:solidFill>
          <a:ln>
            <a:noFill/>
          </a:ln>
        </p:spPr>
        <p:txBody>
          <a:bodyPr spcFirstLastPara="1" wrap="square" lIns="76200" tIns="76200" rIns="76200" bIns="762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A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7.png"/><Relationship Id="rId5" Type="http://schemas.openxmlformats.org/officeDocument/2006/relationships/image" Target="../media/image22.png"/><Relationship Id="rId10" Type="http://schemas.openxmlformats.org/officeDocument/2006/relationships/image" Target="../media/image6.png"/><Relationship Id="rId4" Type="http://schemas.openxmlformats.org/officeDocument/2006/relationships/image" Target="../media/image21.pn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9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13" Type="http://schemas.openxmlformats.org/officeDocument/2006/relationships/image" Target="../media/image46.png"/><Relationship Id="rId3" Type="http://schemas.openxmlformats.org/officeDocument/2006/relationships/image" Target="../media/image5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44.jpg"/><Relationship Id="rId5" Type="http://schemas.openxmlformats.org/officeDocument/2006/relationships/image" Target="../media/image7.png"/><Relationship Id="rId10" Type="http://schemas.openxmlformats.org/officeDocument/2006/relationships/image" Target="../media/image43.jpg"/><Relationship Id="rId4" Type="http://schemas.openxmlformats.org/officeDocument/2006/relationships/image" Target="../media/image6.png"/><Relationship Id="rId9" Type="http://schemas.openxmlformats.org/officeDocument/2006/relationships/image" Target="../media/image42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13" Type="http://schemas.openxmlformats.org/officeDocument/2006/relationships/image" Target="../media/image6.png"/><Relationship Id="rId3" Type="http://schemas.openxmlformats.org/officeDocument/2006/relationships/image" Target="../media/image39.png"/><Relationship Id="rId7" Type="http://schemas.openxmlformats.org/officeDocument/2006/relationships/image" Target="../media/image49.jp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g"/><Relationship Id="rId11" Type="http://schemas.openxmlformats.org/officeDocument/2006/relationships/image" Target="../media/image53.jpg"/><Relationship Id="rId5" Type="http://schemas.openxmlformats.org/officeDocument/2006/relationships/image" Target="../media/image47.gif"/><Relationship Id="rId10" Type="http://schemas.openxmlformats.org/officeDocument/2006/relationships/image" Target="../media/image52.jpg"/><Relationship Id="rId4" Type="http://schemas.openxmlformats.org/officeDocument/2006/relationships/image" Target="../media/image40.png"/><Relationship Id="rId9" Type="http://schemas.openxmlformats.org/officeDocument/2006/relationships/image" Target="../media/image51.jpg"/><Relationship Id="rId1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A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6" title="SSSS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1"/>
            <a:ext cx="12192000" cy="6858012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6"/>
          <p:cNvSpPr txBox="1"/>
          <p:nvPr/>
        </p:nvSpPr>
        <p:spPr>
          <a:xfrm>
            <a:off x="609550" y="4755435"/>
            <a:ext cx="109728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800" b="1">
                <a:solidFill>
                  <a:srgbClr val="FF7A2F"/>
                </a:solidFill>
                <a:latin typeface="Inter Tight"/>
                <a:ea typeface="Inter Tight"/>
                <a:cs typeface="Inter Tight"/>
                <a:sym typeface="Inter Tight"/>
              </a:rPr>
              <a:t>GNYADA Webinar</a:t>
            </a:r>
            <a:endParaRPr sz="5800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609550" y="5774460"/>
            <a:ext cx="11001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0" u="none" strike="noStrike" cap="none">
                <a:solidFill>
                  <a:srgbClr val="F4F6FA"/>
                </a:solidFill>
                <a:latin typeface="Inter Tight"/>
                <a:ea typeface="Inter Tight"/>
                <a:cs typeface="Inter Tight"/>
                <a:sym typeface="Inter Tight"/>
              </a:rPr>
              <a:t>The New Standard of Service: Transparency, Trust, and Retention</a:t>
            </a:r>
            <a:endParaRPr sz="2400">
              <a:latin typeface="Inter Tight"/>
              <a:ea typeface="Inter Tight"/>
              <a:cs typeface="Inter Tight"/>
              <a:sym typeface="Inter Tight"/>
            </a:endParaRPr>
          </a:p>
        </p:txBody>
      </p:sp>
      <p:grpSp>
        <p:nvGrpSpPr>
          <p:cNvPr id="97" name="Google Shape;97;p16"/>
          <p:cNvGrpSpPr/>
          <p:nvPr/>
        </p:nvGrpSpPr>
        <p:grpSpPr>
          <a:xfrm>
            <a:off x="609544" y="438904"/>
            <a:ext cx="5513498" cy="557807"/>
            <a:chOff x="609578" y="438925"/>
            <a:chExt cx="3671749" cy="371475"/>
          </a:xfrm>
        </p:grpSpPr>
        <p:pic>
          <p:nvPicPr>
            <p:cNvPr id="98" name="Google Shape;98;p16" title="UVEYE-logotype_orange+blue(1)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09578" y="514489"/>
              <a:ext cx="855512" cy="220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" name="Google Shape;99;p16" descr="Logo for Silver Star Motors with a white Mercedes-Benz style star emblem on a navy background."/>
            <p:cNvPicPr preferRelativeResize="0"/>
            <p:nvPr/>
          </p:nvPicPr>
          <p:blipFill rotWithShape="1">
            <a:blip r:embed="rId5">
              <a:alphaModFix/>
            </a:blip>
            <a:srcRect l="4600" t="10954" r="4491" b="-9"/>
            <a:stretch/>
          </p:blipFill>
          <p:spPr>
            <a:xfrm>
              <a:off x="1796895" y="438925"/>
              <a:ext cx="1540950" cy="37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0" name="Google Shape;100;p16"/>
            <p:cNvCxnSpPr/>
            <p:nvPr/>
          </p:nvCxnSpPr>
          <p:spPr>
            <a:xfrm>
              <a:off x="1630992" y="494113"/>
              <a:ext cx="0" cy="261000"/>
            </a:xfrm>
            <a:prstGeom prst="straightConnector1">
              <a:avLst/>
            </a:prstGeom>
            <a:noFill/>
            <a:ln w="9525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" name="Google Shape;101;p16"/>
            <p:cNvCxnSpPr/>
            <p:nvPr/>
          </p:nvCxnSpPr>
          <p:spPr>
            <a:xfrm>
              <a:off x="3503747" y="494163"/>
              <a:ext cx="0" cy="261000"/>
            </a:xfrm>
            <a:prstGeom prst="straightConnector1">
              <a:avLst/>
            </a:prstGeom>
            <a:noFill/>
            <a:ln w="9525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102" name="Google Shape;102;p16" title="images (1)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669649" y="470763"/>
              <a:ext cx="611678" cy="307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F1A2E"/>
            </a:gs>
            <a:gs pos="100000">
              <a:srgbClr val="102B49"/>
            </a:gs>
          </a:gsLst>
          <a:lin ang="10800025" scaled="0"/>
        </a:gra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7"/>
          <p:cNvSpPr txBox="1"/>
          <p:nvPr/>
        </p:nvSpPr>
        <p:spPr>
          <a:xfrm>
            <a:off x="794611" y="1197950"/>
            <a:ext cx="6019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Featured Industry Panelists</a:t>
            </a:r>
            <a:endParaRPr sz="3600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109" name="Google Shape;109;p17"/>
          <p:cNvCxnSpPr/>
          <p:nvPr/>
        </p:nvCxnSpPr>
        <p:spPr>
          <a:xfrm>
            <a:off x="609575" y="1262750"/>
            <a:ext cx="0" cy="424500"/>
          </a:xfrm>
          <a:prstGeom prst="straightConnector1">
            <a:avLst/>
          </a:prstGeom>
          <a:noFill/>
          <a:ln w="38100" cap="flat" cmpd="sng">
            <a:solidFill>
              <a:srgbClr val="F2691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0" name="Google Shape;110;p17"/>
          <p:cNvSpPr txBox="1"/>
          <p:nvPr/>
        </p:nvSpPr>
        <p:spPr>
          <a:xfrm>
            <a:off x="609575" y="2000300"/>
            <a:ext cx="10145400" cy="7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A </a:t>
            </a:r>
            <a:r>
              <a:rPr lang="en-US" b="1" i="0" u="none" strike="noStrike" cap="none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GNYADA Member Collaboration:</a:t>
            </a:r>
            <a:r>
              <a:rPr lang="en-US" i="0" u="none" strike="noStrike" cap="none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 UVeye is proud to be a new member of the Greater New York Automobile Dealers Association, joining GNYADA member Silver Star Motors</a:t>
            </a:r>
            <a: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 - </a:t>
            </a:r>
            <a:r>
              <a:rPr lang="en-US" i="0" u="none" strike="noStrike" cap="none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who actively utilizes UVeye's automated drive-through inspection systems in their Long Island City facility.</a:t>
            </a:r>
            <a:endParaRPr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111" name="Google Shape;111;p17" title="1784857691806.jpeg"/>
          <p:cNvPicPr preferRelativeResize="0"/>
          <p:nvPr/>
        </p:nvPicPr>
        <p:blipFill rotWithShape="1">
          <a:blip r:embed="rId3">
            <a:alphaModFix/>
          </a:blip>
          <a:srcRect l="16522" t="6884" r="17861" b="8234"/>
          <a:stretch/>
        </p:blipFill>
        <p:spPr>
          <a:xfrm>
            <a:off x="609575" y="3298400"/>
            <a:ext cx="2162100" cy="2796900"/>
          </a:xfrm>
          <a:prstGeom prst="roundRect">
            <a:avLst>
              <a:gd name="adj" fmla="val 5036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2" name="Google Shape;112;p17"/>
          <p:cNvSpPr txBox="1"/>
          <p:nvPr/>
        </p:nvSpPr>
        <p:spPr>
          <a:xfrm>
            <a:off x="3062986" y="4293324"/>
            <a:ext cx="229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Gus Karagianis</a:t>
            </a:r>
            <a:endParaRPr sz="2000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3062986" y="4654584"/>
            <a:ext cx="2298000" cy="4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8" i="0" u="none" strike="noStrike" cap="none">
                <a:solidFill>
                  <a:srgbClr val="666666"/>
                </a:solidFill>
                <a:latin typeface="Inter Tight Medium"/>
                <a:ea typeface="Inter Tight Medium"/>
                <a:cs typeface="Inter Tight Medium"/>
                <a:sym typeface="Inter Tight Medium"/>
              </a:rPr>
              <a:t>Service Director</a:t>
            </a:r>
            <a:br>
              <a:rPr lang="en-US" sz="1448">
                <a:solidFill>
                  <a:srgbClr val="666666"/>
                </a:solidFill>
                <a:latin typeface="Inter Tight Medium"/>
                <a:ea typeface="Inter Tight Medium"/>
                <a:cs typeface="Inter Tight Medium"/>
                <a:sym typeface="Inter Tight Medium"/>
              </a:rPr>
            </a:br>
            <a:r>
              <a:rPr lang="en-US" sz="1448">
                <a:solidFill>
                  <a:srgbClr val="666666"/>
                </a:solidFill>
                <a:latin typeface="Inter Tight Medium"/>
                <a:ea typeface="Inter Tight Medium"/>
                <a:cs typeface="Inter Tight Medium"/>
                <a:sym typeface="Inter Tight Medium"/>
              </a:rPr>
              <a:t>S</a:t>
            </a:r>
            <a:r>
              <a:rPr lang="en-US" sz="1448" i="0" u="none" strike="noStrike" cap="none">
                <a:solidFill>
                  <a:srgbClr val="666666"/>
                </a:solidFill>
                <a:latin typeface="Inter Tight Medium"/>
                <a:ea typeface="Inter Tight Medium"/>
                <a:cs typeface="Inter Tight Medium"/>
                <a:sym typeface="Inter Tight Medium"/>
              </a:rPr>
              <a:t>ilver Star Motors</a:t>
            </a:r>
            <a:endParaRPr sz="1448">
              <a:solidFill>
                <a:srgbClr val="666666"/>
              </a:solidFill>
              <a:latin typeface="Inter Tight Medium"/>
              <a:ea typeface="Inter Tight Medium"/>
              <a:cs typeface="Inter Tight Medium"/>
              <a:sym typeface="Inter Tight Medium"/>
            </a:endParaRPr>
          </a:p>
        </p:txBody>
      </p:sp>
      <p:pic>
        <p:nvPicPr>
          <p:cNvPr id="114" name="Google Shape;114;p17" title="Screenshot 2026-09-14 at 1.40.png"/>
          <p:cNvPicPr preferRelativeResize="0"/>
          <p:nvPr/>
        </p:nvPicPr>
        <p:blipFill rotWithShape="1">
          <a:blip r:embed="rId4">
            <a:alphaModFix/>
          </a:blip>
          <a:srcRect b="7834"/>
          <a:stretch/>
        </p:blipFill>
        <p:spPr>
          <a:xfrm>
            <a:off x="5879250" y="3298400"/>
            <a:ext cx="2162100" cy="2796900"/>
          </a:xfrm>
          <a:prstGeom prst="roundRect">
            <a:avLst>
              <a:gd name="adj" fmla="val 5036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5" name="Google Shape;115;p17"/>
          <p:cNvSpPr txBox="1"/>
          <p:nvPr/>
        </p:nvSpPr>
        <p:spPr>
          <a:xfrm>
            <a:off x="8332661" y="4293324"/>
            <a:ext cx="229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Rob Hubbell</a:t>
            </a:r>
            <a:endParaRPr sz="2000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16" name="Google Shape;116;p17"/>
          <p:cNvSpPr txBox="1"/>
          <p:nvPr/>
        </p:nvSpPr>
        <p:spPr>
          <a:xfrm>
            <a:off x="8332661" y="4654584"/>
            <a:ext cx="2298000" cy="4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8">
                <a:solidFill>
                  <a:srgbClr val="666666"/>
                </a:solidFill>
                <a:latin typeface="Inter Tight Medium"/>
                <a:ea typeface="Inter Tight Medium"/>
                <a:cs typeface="Inter Tight Medium"/>
                <a:sym typeface="Inter Tight Medium"/>
              </a:rPr>
              <a:t>VP of Enterprise Sales</a:t>
            </a:r>
            <a:br>
              <a:rPr lang="en-US" sz="1448">
                <a:solidFill>
                  <a:srgbClr val="666666"/>
                </a:solidFill>
                <a:latin typeface="Inter Tight Medium"/>
                <a:ea typeface="Inter Tight Medium"/>
                <a:cs typeface="Inter Tight Medium"/>
                <a:sym typeface="Inter Tight Medium"/>
              </a:rPr>
            </a:br>
            <a:r>
              <a:rPr lang="en-US" sz="1448">
                <a:solidFill>
                  <a:srgbClr val="666666"/>
                </a:solidFill>
                <a:latin typeface="Inter Tight Medium"/>
                <a:ea typeface="Inter Tight Medium"/>
                <a:cs typeface="Inter Tight Medium"/>
                <a:sym typeface="Inter Tight Medium"/>
              </a:rPr>
              <a:t>UVeye</a:t>
            </a:r>
            <a:endParaRPr sz="1448">
              <a:solidFill>
                <a:srgbClr val="666666"/>
              </a:solidFill>
              <a:latin typeface="Inter Tight Medium"/>
              <a:ea typeface="Inter Tight Medium"/>
              <a:cs typeface="Inter Tight Medium"/>
              <a:sym typeface="Inter Tight Medium"/>
            </a:endParaRPr>
          </a:p>
        </p:txBody>
      </p:sp>
      <p:grpSp>
        <p:nvGrpSpPr>
          <p:cNvPr id="117" name="Google Shape;117;p17"/>
          <p:cNvGrpSpPr/>
          <p:nvPr/>
        </p:nvGrpSpPr>
        <p:grpSpPr>
          <a:xfrm>
            <a:off x="609578" y="438925"/>
            <a:ext cx="3671749" cy="371475"/>
            <a:chOff x="609578" y="438925"/>
            <a:chExt cx="3671749" cy="371475"/>
          </a:xfrm>
        </p:grpSpPr>
        <p:pic>
          <p:nvPicPr>
            <p:cNvPr id="118" name="Google Shape;118;p17" title="UVEYE-logotype_orange+blue(1)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09578" y="514489"/>
              <a:ext cx="855512" cy="220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119;p17" descr="Logo for Silver Star Motors with a white Mercedes-Benz style star emblem on a navy background."/>
            <p:cNvPicPr preferRelativeResize="0"/>
            <p:nvPr/>
          </p:nvPicPr>
          <p:blipFill rotWithShape="1">
            <a:blip r:embed="rId6">
              <a:alphaModFix/>
            </a:blip>
            <a:srcRect l="4600" t="10954" r="4491" b="-9"/>
            <a:stretch/>
          </p:blipFill>
          <p:spPr>
            <a:xfrm>
              <a:off x="1796895" y="438925"/>
              <a:ext cx="1540950" cy="37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20" name="Google Shape;120;p17"/>
            <p:cNvCxnSpPr/>
            <p:nvPr/>
          </p:nvCxnSpPr>
          <p:spPr>
            <a:xfrm>
              <a:off x="1630992" y="49411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" name="Google Shape;121;p17"/>
            <p:cNvCxnSpPr/>
            <p:nvPr/>
          </p:nvCxnSpPr>
          <p:spPr>
            <a:xfrm>
              <a:off x="3503747" y="49416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122" name="Google Shape;122;p17" title="images (1).png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669649" y="470763"/>
              <a:ext cx="611678" cy="307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F1A2E"/>
            </a:gs>
            <a:gs pos="100000">
              <a:srgbClr val="192E4A"/>
            </a:gs>
          </a:gsLst>
          <a:lin ang="0" scaled="0"/>
        </a:gra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/>
          <p:nvPr/>
        </p:nvSpPr>
        <p:spPr>
          <a:xfrm>
            <a:off x="0" y="0"/>
            <a:ext cx="12192000" cy="6920400"/>
          </a:xfrm>
          <a:prstGeom prst="rect">
            <a:avLst/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8"/>
          <p:cNvSpPr txBox="1"/>
          <p:nvPr/>
        </p:nvSpPr>
        <p:spPr>
          <a:xfrm>
            <a:off x="794596" y="1197950"/>
            <a:ext cx="845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Automated Full Vehicle Inspection</a:t>
            </a:r>
            <a:endParaRPr sz="3600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129" name="Google Shape;129;p18"/>
          <p:cNvCxnSpPr/>
          <p:nvPr/>
        </p:nvCxnSpPr>
        <p:spPr>
          <a:xfrm>
            <a:off x="609575" y="1262750"/>
            <a:ext cx="0" cy="424500"/>
          </a:xfrm>
          <a:prstGeom prst="straightConnector1">
            <a:avLst/>
          </a:prstGeom>
          <a:noFill/>
          <a:ln w="38100" cap="flat" cmpd="sng">
            <a:solidFill>
              <a:srgbClr val="F2691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0" name="Google Shape;130;p18"/>
          <p:cNvGrpSpPr/>
          <p:nvPr/>
        </p:nvGrpSpPr>
        <p:grpSpPr>
          <a:xfrm>
            <a:off x="609578" y="438925"/>
            <a:ext cx="3671749" cy="371475"/>
            <a:chOff x="609578" y="438925"/>
            <a:chExt cx="3671749" cy="371475"/>
          </a:xfrm>
        </p:grpSpPr>
        <p:pic>
          <p:nvPicPr>
            <p:cNvPr id="131" name="Google Shape;131;p18" title="UVEYE-logotype_orange+blue(1)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09578" y="514489"/>
              <a:ext cx="855512" cy="220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18" descr="Logo for Silver Star Motors with a white Mercedes-Benz style star emblem on a navy background."/>
            <p:cNvPicPr preferRelativeResize="0"/>
            <p:nvPr/>
          </p:nvPicPr>
          <p:blipFill rotWithShape="1">
            <a:blip r:embed="rId4">
              <a:alphaModFix/>
            </a:blip>
            <a:srcRect l="4600" t="10954" r="4491" b="-9"/>
            <a:stretch/>
          </p:blipFill>
          <p:spPr>
            <a:xfrm>
              <a:off x="1796895" y="438925"/>
              <a:ext cx="1540950" cy="37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33" name="Google Shape;133;p18"/>
            <p:cNvCxnSpPr/>
            <p:nvPr/>
          </p:nvCxnSpPr>
          <p:spPr>
            <a:xfrm>
              <a:off x="1630992" y="49411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" name="Google Shape;134;p18"/>
            <p:cNvCxnSpPr/>
            <p:nvPr/>
          </p:nvCxnSpPr>
          <p:spPr>
            <a:xfrm>
              <a:off x="3503747" y="49416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135" name="Google Shape;135;p18" title="images (1)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669649" y="470763"/>
              <a:ext cx="611678" cy="3078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6" name="Google Shape;136;p18"/>
          <p:cNvPicPr preferRelativeResize="0"/>
          <p:nvPr/>
        </p:nvPicPr>
        <p:blipFill rotWithShape="1">
          <a:blip r:embed="rId6">
            <a:alphaModFix/>
          </a:blip>
          <a:srcRect t="3772"/>
          <a:stretch/>
        </p:blipFill>
        <p:spPr>
          <a:xfrm>
            <a:off x="609574" y="2139599"/>
            <a:ext cx="5253600" cy="3369300"/>
          </a:xfrm>
          <a:prstGeom prst="roundRect">
            <a:avLst>
              <a:gd name="adj" fmla="val 4054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37" name="Google Shape;137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3886" y="6042811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8"/>
          <p:cNvSpPr txBox="1"/>
          <p:nvPr/>
        </p:nvSpPr>
        <p:spPr>
          <a:xfrm>
            <a:off x="908625" y="6039875"/>
            <a:ext cx="98499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UVcamp: </a:t>
            </a:r>
            <a:r>
              <a:rPr lang="en-US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All scans are stored on our cloud-based platform that can be accessed anywhere at anytime from any device</a:t>
            </a:r>
            <a:endParaRPr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39" name="Google Shape;139;p18"/>
          <p:cNvSpPr txBox="1"/>
          <p:nvPr/>
        </p:nvSpPr>
        <p:spPr>
          <a:xfrm>
            <a:off x="6615550" y="2353500"/>
            <a:ext cx="4948800" cy="29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Undercarriage Inspection:</a:t>
            </a:r>
            <a:r>
              <a:rPr lang="en-US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 Inspection of the undercarriage to identify difficult to notice anomalies and damages.</a:t>
            </a:r>
            <a:br>
              <a:rPr lang="en-US" b="1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b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r>
              <a:rPr lang="en-US" b="1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360º Inspection:</a:t>
            </a:r>
            <a:r>
              <a:rPr lang="en-US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 Inspection of all external attributes of a vehicle, including tiny scratches or dents.</a:t>
            </a:r>
            <a:br>
              <a:rPr lang="en-US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br>
              <a:rPr lang="en-US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r>
              <a:rPr lang="en-US" b="1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Wheels &amp; Tires Inspection: </a:t>
            </a:r>
            <a:r>
              <a:rPr lang="en-US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Inspection of tire physical attributes to assess the risk level, need for alignment and/or replacement.</a:t>
            </a:r>
            <a:b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b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r>
              <a:rPr lang="en-US" b="1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Interior  Inspection: </a:t>
            </a:r>
            <a:r>
              <a:rPr lang="en-US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360º camera, OBD-II diagnostics and engine audio recording to detect hidden issues and ensure a fully automated evaluation.</a:t>
            </a:r>
            <a:endParaRPr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40" name="Google Shape;140;p18"/>
          <p:cNvSpPr/>
          <p:nvPr/>
        </p:nvSpPr>
        <p:spPr>
          <a:xfrm>
            <a:off x="3212549" y="4570951"/>
            <a:ext cx="228300" cy="228300"/>
          </a:xfrm>
          <a:prstGeom prst="ellipse">
            <a:avLst/>
          </a:prstGeom>
          <a:solidFill>
            <a:srgbClr val="F2691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1" name="Google Shape;141;p18"/>
          <p:cNvCxnSpPr>
            <a:stCxn id="140" idx="6"/>
            <a:endCxn id="139" idx="1"/>
          </p:cNvCxnSpPr>
          <p:nvPr/>
        </p:nvCxnSpPr>
        <p:spPr>
          <a:xfrm rot="10800000" flipH="1">
            <a:off x="3440849" y="3824101"/>
            <a:ext cx="3174600" cy="861000"/>
          </a:xfrm>
          <a:prstGeom prst="curvedConnector3">
            <a:avLst>
              <a:gd name="adj1" fmla="val 50002"/>
            </a:avLst>
          </a:prstGeom>
          <a:noFill/>
          <a:ln w="25400" cap="flat" cmpd="sng">
            <a:solidFill>
              <a:srgbClr val="F26912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142" name="Google Shape;142;p18"/>
          <p:cNvSpPr/>
          <p:nvPr/>
        </p:nvSpPr>
        <p:spPr>
          <a:xfrm>
            <a:off x="3669149" y="4933476"/>
            <a:ext cx="228300" cy="228300"/>
          </a:xfrm>
          <a:prstGeom prst="ellipse">
            <a:avLst/>
          </a:prstGeom>
          <a:solidFill>
            <a:srgbClr val="F2691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3" name="Google Shape;143;p18"/>
          <p:cNvCxnSpPr>
            <a:stCxn id="142" idx="6"/>
          </p:cNvCxnSpPr>
          <p:nvPr/>
        </p:nvCxnSpPr>
        <p:spPr>
          <a:xfrm rot="10800000" flipH="1">
            <a:off x="3897449" y="2722026"/>
            <a:ext cx="2591700" cy="2325600"/>
          </a:xfrm>
          <a:prstGeom prst="curvedConnector3">
            <a:avLst>
              <a:gd name="adj1" fmla="val 50000"/>
            </a:avLst>
          </a:prstGeom>
          <a:noFill/>
          <a:ln w="25400" cap="flat" cmpd="sng">
            <a:solidFill>
              <a:srgbClr val="F26912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144" name="Google Shape;144;p18"/>
          <p:cNvSpPr/>
          <p:nvPr/>
        </p:nvSpPr>
        <p:spPr>
          <a:xfrm>
            <a:off x="3440849" y="3974026"/>
            <a:ext cx="228300" cy="228300"/>
          </a:xfrm>
          <a:prstGeom prst="ellipse">
            <a:avLst/>
          </a:prstGeom>
          <a:solidFill>
            <a:srgbClr val="F2691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5" name="Google Shape;145;p18"/>
          <p:cNvCxnSpPr>
            <a:stCxn id="144" idx="6"/>
          </p:cNvCxnSpPr>
          <p:nvPr/>
        </p:nvCxnSpPr>
        <p:spPr>
          <a:xfrm rot="10800000" flipH="1">
            <a:off x="3669149" y="3199576"/>
            <a:ext cx="2886300" cy="888600"/>
          </a:xfrm>
          <a:prstGeom prst="curvedConnector3">
            <a:avLst>
              <a:gd name="adj1" fmla="val 50000"/>
            </a:avLst>
          </a:prstGeom>
          <a:noFill/>
          <a:ln w="25400" cap="flat" cmpd="sng">
            <a:solidFill>
              <a:srgbClr val="F26912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146" name="Google Shape;146;p18"/>
          <p:cNvSpPr/>
          <p:nvPr/>
        </p:nvSpPr>
        <p:spPr>
          <a:xfrm>
            <a:off x="3212549" y="3711413"/>
            <a:ext cx="228300" cy="228300"/>
          </a:xfrm>
          <a:prstGeom prst="ellipse">
            <a:avLst/>
          </a:prstGeom>
          <a:solidFill>
            <a:srgbClr val="F2691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7" name="Google Shape;147;p18"/>
          <p:cNvCxnSpPr>
            <a:stCxn id="146" idx="6"/>
          </p:cNvCxnSpPr>
          <p:nvPr/>
        </p:nvCxnSpPr>
        <p:spPr>
          <a:xfrm>
            <a:off x="3440849" y="3825563"/>
            <a:ext cx="3006900" cy="1107900"/>
          </a:xfrm>
          <a:prstGeom prst="curvedConnector3">
            <a:avLst>
              <a:gd name="adj1" fmla="val 50000"/>
            </a:avLst>
          </a:prstGeom>
          <a:noFill/>
          <a:ln w="25400" cap="flat" cmpd="sng">
            <a:solidFill>
              <a:srgbClr val="F26912"/>
            </a:solidFill>
            <a:prstDash val="dash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F1A2E"/>
            </a:gs>
            <a:gs pos="100000">
              <a:srgbClr val="192E4A"/>
            </a:gs>
          </a:gsLst>
          <a:lin ang="0" scaled="0"/>
        </a:gra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9"/>
          <p:cNvSpPr txBox="1"/>
          <p:nvPr/>
        </p:nvSpPr>
        <p:spPr>
          <a:xfrm>
            <a:off x="794596" y="1197950"/>
            <a:ext cx="845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UVeye Detections</a:t>
            </a:r>
            <a:endParaRPr sz="3600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154" name="Google Shape;154;p19"/>
          <p:cNvCxnSpPr/>
          <p:nvPr/>
        </p:nvCxnSpPr>
        <p:spPr>
          <a:xfrm>
            <a:off x="609575" y="1262750"/>
            <a:ext cx="0" cy="424500"/>
          </a:xfrm>
          <a:prstGeom prst="straightConnector1">
            <a:avLst/>
          </a:prstGeom>
          <a:noFill/>
          <a:ln w="38100" cap="flat" cmpd="sng">
            <a:solidFill>
              <a:srgbClr val="F2691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55" name="Google Shape;155;p19"/>
          <p:cNvGrpSpPr/>
          <p:nvPr/>
        </p:nvGrpSpPr>
        <p:grpSpPr>
          <a:xfrm>
            <a:off x="609578" y="438925"/>
            <a:ext cx="3671749" cy="371475"/>
            <a:chOff x="609578" y="438925"/>
            <a:chExt cx="3671749" cy="371475"/>
          </a:xfrm>
        </p:grpSpPr>
        <p:pic>
          <p:nvPicPr>
            <p:cNvPr id="156" name="Google Shape;156;p19" title="UVEYE-logotype_orange+blue(1)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09578" y="514489"/>
              <a:ext cx="855512" cy="220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Google Shape;157;p19" descr="Logo for Silver Star Motors with a white Mercedes-Benz style star emblem on a navy background."/>
            <p:cNvPicPr preferRelativeResize="0"/>
            <p:nvPr/>
          </p:nvPicPr>
          <p:blipFill rotWithShape="1">
            <a:blip r:embed="rId4">
              <a:alphaModFix/>
            </a:blip>
            <a:srcRect l="4600" t="10954" r="4491" b="-9"/>
            <a:stretch/>
          </p:blipFill>
          <p:spPr>
            <a:xfrm>
              <a:off x="1796895" y="438925"/>
              <a:ext cx="1540950" cy="37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58" name="Google Shape;158;p19"/>
            <p:cNvCxnSpPr/>
            <p:nvPr/>
          </p:nvCxnSpPr>
          <p:spPr>
            <a:xfrm>
              <a:off x="1630992" y="49411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" name="Google Shape;159;p19"/>
            <p:cNvCxnSpPr/>
            <p:nvPr/>
          </p:nvCxnSpPr>
          <p:spPr>
            <a:xfrm>
              <a:off x="3503747" y="49416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160" name="Google Shape;160;p19" title="images (1)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669649" y="470763"/>
              <a:ext cx="611678" cy="307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1" name="Google Shape;161;p19"/>
          <p:cNvSpPr txBox="1"/>
          <p:nvPr/>
        </p:nvSpPr>
        <p:spPr>
          <a:xfrm>
            <a:off x="523875" y="2300700"/>
            <a:ext cx="2457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Undercarriage Inspection</a:t>
            </a:r>
            <a:endParaRPr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62" name="Google Shape;162;p19"/>
          <p:cNvSpPr txBox="1"/>
          <p:nvPr/>
        </p:nvSpPr>
        <p:spPr>
          <a:xfrm>
            <a:off x="3349700" y="2300700"/>
            <a:ext cx="2457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Exterior Inspection</a:t>
            </a:r>
            <a:endParaRPr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63" name="Google Shape;163;p19"/>
          <p:cNvSpPr txBox="1"/>
          <p:nvPr/>
        </p:nvSpPr>
        <p:spPr>
          <a:xfrm>
            <a:off x="6175525" y="2300700"/>
            <a:ext cx="2457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Wheels &amp; Tires Inspection</a:t>
            </a:r>
            <a:endParaRPr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64" name="Google Shape;164;p19"/>
          <p:cNvSpPr txBox="1"/>
          <p:nvPr/>
        </p:nvSpPr>
        <p:spPr>
          <a:xfrm>
            <a:off x="9001350" y="2300700"/>
            <a:ext cx="2457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Interior Inspection</a:t>
            </a:r>
            <a:endParaRPr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165" name="Google Shape;165;p19"/>
          <p:cNvPicPr preferRelativeResize="0"/>
          <p:nvPr/>
        </p:nvPicPr>
        <p:blipFill rotWithShape="1">
          <a:blip r:embed="rId6">
            <a:alphaModFix/>
          </a:blip>
          <a:srcRect l="30298" t="17414" r="38920" b="17414"/>
          <a:stretch/>
        </p:blipFill>
        <p:spPr>
          <a:xfrm rot="5400000">
            <a:off x="150850" y="3130351"/>
            <a:ext cx="3397200" cy="2651100"/>
          </a:xfrm>
          <a:prstGeom prst="roundRect">
            <a:avLst>
              <a:gd name="adj" fmla="val 4240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  <a:effectLst>
            <a:outerShdw blurRad="36944" dist="12315" dir="5400000" algn="bl" rotWithShape="0">
              <a:srgbClr val="000000">
                <a:alpha val="502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2531DC6-1B50-265F-82B9-369166F7DA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2973462" y="3130314"/>
            <a:ext cx="3400425" cy="26479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EDC843-B045-7021-9384-04AF693280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5796111" y="3130314"/>
            <a:ext cx="3400425" cy="26479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4A5985-CDCB-99B0-D5D2-70450F35FD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8618759" y="3130314"/>
            <a:ext cx="3400425" cy="2647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F1A2E"/>
            </a:gs>
            <a:gs pos="100000">
              <a:srgbClr val="192E4A"/>
            </a:gs>
          </a:gsLst>
          <a:lin ang="0" scaled="0"/>
        </a:gra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0"/>
          <p:cNvSpPr txBox="1"/>
          <p:nvPr/>
        </p:nvSpPr>
        <p:spPr>
          <a:xfrm>
            <a:off x="794596" y="1197950"/>
            <a:ext cx="845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A Single Scan Will Provide</a:t>
            </a:r>
            <a:endParaRPr sz="3600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174" name="Google Shape;174;p20"/>
          <p:cNvCxnSpPr/>
          <p:nvPr/>
        </p:nvCxnSpPr>
        <p:spPr>
          <a:xfrm>
            <a:off x="609575" y="1262750"/>
            <a:ext cx="0" cy="424500"/>
          </a:xfrm>
          <a:prstGeom prst="straightConnector1">
            <a:avLst/>
          </a:prstGeom>
          <a:noFill/>
          <a:ln w="38100" cap="flat" cmpd="sng">
            <a:solidFill>
              <a:srgbClr val="F2691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75" name="Google Shape;175;p20"/>
          <p:cNvGrpSpPr/>
          <p:nvPr/>
        </p:nvGrpSpPr>
        <p:grpSpPr>
          <a:xfrm>
            <a:off x="609578" y="438925"/>
            <a:ext cx="3671749" cy="371475"/>
            <a:chOff x="609578" y="438925"/>
            <a:chExt cx="3671749" cy="371475"/>
          </a:xfrm>
        </p:grpSpPr>
        <p:pic>
          <p:nvPicPr>
            <p:cNvPr id="176" name="Google Shape;176;p20" title="UVEYE-logotype_orange+blue(1)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09578" y="514489"/>
              <a:ext cx="855512" cy="220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7" name="Google Shape;177;p20" descr="Logo for Silver Star Motors with a white Mercedes-Benz style star emblem on a navy background."/>
            <p:cNvPicPr preferRelativeResize="0"/>
            <p:nvPr/>
          </p:nvPicPr>
          <p:blipFill rotWithShape="1">
            <a:blip r:embed="rId4">
              <a:alphaModFix/>
            </a:blip>
            <a:srcRect l="4600" t="10954" r="4491" b="-9"/>
            <a:stretch/>
          </p:blipFill>
          <p:spPr>
            <a:xfrm>
              <a:off x="1796895" y="438925"/>
              <a:ext cx="1540950" cy="37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78" name="Google Shape;178;p20"/>
            <p:cNvCxnSpPr/>
            <p:nvPr/>
          </p:nvCxnSpPr>
          <p:spPr>
            <a:xfrm>
              <a:off x="1630992" y="49411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9" name="Google Shape;179;p20"/>
            <p:cNvCxnSpPr/>
            <p:nvPr/>
          </p:nvCxnSpPr>
          <p:spPr>
            <a:xfrm>
              <a:off x="3503747" y="49416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180" name="Google Shape;180;p20" title="images (1)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669649" y="470763"/>
              <a:ext cx="611678" cy="307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1" name="Google Shape;181;p20"/>
          <p:cNvSpPr txBox="1"/>
          <p:nvPr/>
        </p:nvSpPr>
        <p:spPr>
          <a:xfrm>
            <a:off x="523875" y="2300700"/>
            <a:ext cx="2457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Service Inspection Report</a:t>
            </a:r>
            <a:endParaRPr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82" name="Google Shape;182;p20"/>
          <p:cNvSpPr txBox="1"/>
          <p:nvPr/>
        </p:nvSpPr>
        <p:spPr>
          <a:xfrm>
            <a:off x="4318025" y="2300700"/>
            <a:ext cx="2457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Appraisal Recon Report</a:t>
            </a:r>
            <a:endParaRPr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83" name="Google Shape;183;p20"/>
          <p:cNvSpPr txBox="1"/>
          <p:nvPr/>
        </p:nvSpPr>
        <p:spPr>
          <a:xfrm>
            <a:off x="8112175" y="2300700"/>
            <a:ext cx="2457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Merchandising Images</a:t>
            </a:r>
            <a:endParaRPr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F0D61-8335-9B3A-7785-89E38B52A1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600075" y="2708910"/>
            <a:ext cx="3390900" cy="35433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C4756C-C13D-CA0E-F6A2-4651424A89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4394225" y="2668523"/>
            <a:ext cx="3390900" cy="35433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BEB1B29-4180-4F24-8B95-55EA9A20DD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8188374" y="2668523"/>
            <a:ext cx="3390900" cy="35433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F1A2E"/>
            </a:gs>
            <a:gs pos="100000">
              <a:srgbClr val="192E4A"/>
            </a:gs>
          </a:gsLst>
          <a:lin ang="0" scaled="0"/>
        </a:gra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1"/>
          <p:cNvSpPr txBox="1"/>
          <p:nvPr/>
        </p:nvSpPr>
        <p:spPr>
          <a:xfrm>
            <a:off x="794596" y="1197950"/>
            <a:ext cx="845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Silver Star Motors Introduction</a:t>
            </a:r>
            <a:endParaRPr sz="3600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193" name="Google Shape;193;p21"/>
          <p:cNvCxnSpPr/>
          <p:nvPr/>
        </p:nvCxnSpPr>
        <p:spPr>
          <a:xfrm>
            <a:off x="609575" y="1262750"/>
            <a:ext cx="0" cy="424500"/>
          </a:xfrm>
          <a:prstGeom prst="straightConnector1">
            <a:avLst/>
          </a:prstGeom>
          <a:noFill/>
          <a:ln w="38100" cap="flat" cmpd="sng">
            <a:solidFill>
              <a:srgbClr val="F2691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4" name="Google Shape;194;p21"/>
          <p:cNvSpPr txBox="1"/>
          <p:nvPr/>
        </p:nvSpPr>
        <p:spPr>
          <a:xfrm>
            <a:off x="609575" y="2000300"/>
            <a:ext cx="10145400" cy="12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Silver Star Motors is an authorized Mercedes-Benz passenger vehicle and commercial Sprinter van dealership located at 36-11 Northern Boulevard in Long Island City, Queens, New York. </a:t>
            </a:r>
            <a:b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b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Operating since 1952, this family-owned and operated dealership provides a large selection of new, pre-owned, and certified pre-owned Mercedes-Benz vehicles alongside a certified service and parts department.</a:t>
            </a:r>
            <a:endParaRPr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195" name="Google Shape;195;p21"/>
          <p:cNvPicPr preferRelativeResize="0"/>
          <p:nvPr/>
        </p:nvPicPr>
        <p:blipFill rotWithShape="1">
          <a:blip r:embed="rId3">
            <a:alphaModFix/>
          </a:blip>
          <a:srcRect t="8958"/>
          <a:stretch/>
        </p:blipFill>
        <p:spPr>
          <a:xfrm>
            <a:off x="609600" y="3608900"/>
            <a:ext cx="10972800" cy="2486400"/>
          </a:xfrm>
          <a:prstGeom prst="roundRect">
            <a:avLst>
              <a:gd name="adj" fmla="val 5309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96" name="Google Shape;196;p21"/>
          <p:cNvGrpSpPr/>
          <p:nvPr/>
        </p:nvGrpSpPr>
        <p:grpSpPr>
          <a:xfrm>
            <a:off x="609578" y="438925"/>
            <a:ext cx="3671749" cy="371475"/>
            <a:chOff x="609578" y="438925"/>
            <a:chExt cx="3671749" cy="371475"/>
          </a:xfrm>
        </p:grpSpPr>
        <p:pic>
          <p:nvPicPr>
            <p:cNvPr id="197" name="Google Shape;197;p21" title="UVEYE-logotype_orange+blue(1)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09578" y="514489"/>
              <a:ext cx="855512" cy="220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p21" descr="Logo for Silver Star Motors with a white Mercedes-Benz style star emblem on a navy background."/>
            <p:cNvPicPr preferRelativeResize="0"/>
            <p:nvPr/>
          </p:nvPicPr>
          <p:blipFill rotWithShape="1">
            <a:blip r:embed="rId5">
              <a:alphaModFix/>
            </a:blip>
            <a:srcRect l="4600" t="10954" r="4491" b="-9"/>
            <a:stretch/>
          </p:blipFill>
          <p:spPr>
            <a:xfrm>
              <a:off x="1796895" y="438925"/>
              <a:ext cx="1540950" cy="37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99" name="Google Shape;199;p21"/>
            <p:cNvCxnSpPr/>
            <p:nvPr/>
          </p:nvCxnSpPr>
          <p:spPr>
            <a:xfrm>
              <a:off x="1630992" y="49411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0" name="Google Shape;200;p21"/>
            <p:cNvCxnSpPr/>
            <p:nvPr/>
          </p:nvCxnSpPr>
          <p:spPr>
            <a:xfrm>
              <a:off x="3503747" y="49416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201" name="Google Shape;201;p21" title="images (1)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669649" y="470763"/>
              <a:ext cx="611678" cy="307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F1A2E"/>
            </a:gs>
            <a:gs pos="100000">
              <a:srgbClr val="102B49"/>
            </a:gs>
          </a:gsLst>
          <a:lin ang="10800025" scaled="0"/>
        </a:gra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2"/>
          <p:cNvSpPr/>
          <p:nvPr/>
        </p:nvSpPr>
        <p:spPr>
          <a:xfrm>
            <a:off x="0" y="-31200"/>
            <a:ext cx="12192000" cy="6920400"/>
          </a:xfrm>
          <a:prstGeom prst="rect">
            <a:avLst/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2"/>
          <p:cNvSpPr txBox="1"/>
          <p:nvPr/>
        </p:nvSpPr>
        <p:spPr>
          <a:xfrm>
            <a:off x="794601" y="1197950"/>
            <a:ext cx="965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How Silver Star Motors </a:t>
            </a:r>
            <a:r>
              <a:rPr lang="en-US" sz="3600" b="1">
                <a:solidFill>
                  <a:srgbClr val="F26912"/>
                </a:solidFill>
                <a:latin typeface="Inter Tight"/>
                <a:ea typeface="Inter Tight"/>
                <a:cs typeface="Inter Tight"/>
                <a:sym typeface="Inter Tight"/>
              </a:rPr>
              <a:t>Incorporated UVeye</a:t>
            </a:r>
            <a:endParaRPr sz="3600" b="1">
              <a:solidFill>
                <a:srgbClr val="F26912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208" name="Google Shape;208;p22"/>
          <p:cNvCxnSpPr/>
          <p:nvPr/>
        </p:nvCxnSpPr>
        <p:spPr>
          <a:xfrm>
            <a:off x="609575" y="1262750"/>
            <a:ext cx="0" cy="424500"/>
          </a:xfrm>
          <a:prstGeom prst="straightConnector1">
            <a:avLst/>
          </a:prstGeom>
          <a:noFill/>
          <a:ln w="38100" cap="flat" cmpd="sng">
            <a:solidFill>
              <a:srgbClr val="F2691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9" name="Google Shape;209;p22"/>
          <p:cNvSpPr/>
          <p:nvPr/>
        </p:nvSpPr>
        <p:spPr>
          <a:xfrm>
            <a:off x="552688" y="2286146"/>
            <a:ext cx="4875171" cy="1776214"/>
          </a:xfrm>
          <a:prstGeom prst="roundRect">
            <a:avLst>
              <a:gd name="adj" fmla="val 4933"/>
            </a:avLst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8900044" scaled="0"/>
          </a:gra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9675" tIns="89675" rIns="89675" bIns="896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73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2"/>
          <p:cNvSpPr txBox="1"/>
          <p:nvPr/>
        </p:nvSpPr>
        <p:spPr>
          <a:xfrm>
            <a:off x="794603" y="2497065"/>
            <a:ext cx="2178300" cy="1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8" b="1" i="0" u="none" strike="noStrike" cap="none">
                <a:solidFill>
                  <a:srgbClr val="F97316"/>
                </a:solidFill>
                <a:latin typeface="Inter Tight"/>
                <a:ea typeface="Inter Tight"/>
                <a:cs typeface="Inter Tight"/>
                <a:sym typeface="Inter Tight"/>
              </a:rPr>
              <a:t>STAGE 1 • 100% DRIVE SCAN</a:t>
            </a:r>
            <a:endParaRPr sz="1351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11" name="Google Shape;211;p22"/>
          <p:cNvSpPr txBox="1"/>
          <p:nvPr/>
        </p:nvSpPr>
        <p:spPr>
          <a:xfrm>
            <a:off x="794603" y="2736035"/>
            <a:ext cx="22872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62" b="1" i="0" u="none" strike="noStrike" cap="non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Lane Ingestion</a:t>
            </a:r>
            <a:endParaRPr sz="1962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12" name="Google Shape;212;p22"/>
          <p:cNvSpPr txBox="1"/>
          <p:nvPr/>
        </p:nvSpPr>
        <p:spPr>
          <a:xfrm>
            <a:off x="794614" y="3126821"/>
            <a:ext cx="42279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3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Every guest drives through the automated archway upon arrival. Tires, underbody, and exterior are scanned in 3 seconds before parking.</a:t>
            </a:r>
            <a:endParaRPr sz="1273"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13" name="Google Shape;213;p22"/>
          <p:cNvSpPr/>
          <p:nvPr/>
        </p:nvSpPr>
        <p:spPr>
          <a:xfrm>
            <a:off x="5669446" y="2286146"/>
            <a:ext cx="4875171" cy="1776214"/>
          </a:xfrm>
          <a:prstGeom prst="roundRect">
            <a:avLst>
              <a:gd name="adj" fmla="val 4933"/>
            </a:avLst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8900044" scaled="0"/>
          </a:gra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9675" tIns="89675" rIns="89675" bIns="896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73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2"/>
          <p:cNvSpPr txBox="1"/>
          <p:nvPr/>
        </p:nvSpPr>
        <p:spPr>
          <a:xfrm>
            <a:off x="5906210" y="2497065"/>
            <a:ext cx="2178300" cy="1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8" b="1" i="0" u="none" strike="noStrike" cap="none">
                <a:solidFill>
                  <a:srgbClr val="F97316"/>
                </a:solidFill>
                <a:latin typeface="Inter Tight"/>
                <a:ea typeface="Inter Tight"/>
                <a:cs typeface="Inter Tight"/>
                <a:sym typeface="Inter Tight"/>
              </a:rPr>
              <a:t>STAGE </a:t>
            </a:r>
            <a:r>
              <a:rPr lang="en-US" sz="868" b="1">
                <a:solidFill>
                  <a:srgbClr val="F97316"/>
                </a:solidFill>
                <a:latin typeface="Inter Tight"/>
                <a:ea typeface="Inter Tight"/>
                <a:cs typeface="Inter Tight"/>
                <a:sym typeface="Inter Tight"/>
              </a:rPr>
              <a:t>2</a:t>
            </a:r>
            <a:r>
              <a:rPr lang="en-US" sz="868" b="1" i="0" u="none" strike="noStrike" cap="none">
                <a:solidFill>
                  <a:srgbClr val="F97316"/>
                </a:solidFill>
                <a:latin typeface="Inter Tight"/>
                <a:ea typeface="Inter Tight"/>
                <a:cs typeface="Inter Tight"/>
                <a:sym typeface="Inter Tight"/>
              </a:rPr>
              <a:t> • </a:t>
            </a:r>
            <a:r>
              <a:rPr lang="en-US" sz="868" b="1">
                <a:solidFill>
                  <a:srgbClr val="F97316"/>
                </a:solidFill>
                <a:latin typeface="Inter Tight"/>
                <a:ea typeface="Inter Tight"/>
                <a:cs typeface="Inter Tight"/>
                <a:sym typeface="Inter Tight"/>
              </a:rPr>
              <a:t>TABLET REVIEW</a:t>
            </a:r>
            <a:endParaRPr sz="1351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15" name="Google Shape;215;p22"/>
          <p:cNvSpPr txBox="1"/>
          <p:nvPr/>
        </p:nvSpPr>
        <p:spPr>
          <a:xfrm>
            <a:off x="5906210" y="2736035"/>
            <a:ext cx="22872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62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The “Vehicle MRI”</a:t>
            </a:r>
            <a:endParaRPr sz="1962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16" name="Google Shape;216;p22"/>
          <p:cNvSpPr txBox="1"/>
          <p:nvPr/>
        </p:nvSpPr>
        <p:spPr>
          <a:xfrm>
            <a:off x="5906215" y="3126821"/>
            <a:ext cx="42291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3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Advisors greet the client with a tablet showing hi-res photos tagged with their license plate. The conversation starts from collaborative health.</a:t>
            </a:r>
            <a:endParaRPr sz="1273"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17" name="Google Shape;217;p22"/>
          <p:cNvSpPr/>
          <p:nvPr/>
        </p:nvSpPr>
        <p:spPr>
          <a:xfrm>
            <a:off x="5669446" y="4317371"/>
            <a:ext cx="4875171" cy="1776214"/>
          </a:xfrm>
          <a:prstGeom prst="roundRect">
            <a:avLst>
              <a:gd name="adj" fmla="val 4933"/>
            </a:avLst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8900044" scaled="0"/>
          </a:gra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9675" tIns="89675" rIns="89675" bIns="896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73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2"/>
          <p:cNvSpPr txBox="1"/>
          <p:nvPr/>
        </p:nvSpPr>
        <p:spPr>
          <a:xfrm>
            <a:off x="5906212" y="4528290"/>
            <a:ext cx="2178300" cy="1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8" b="1" i="0" u="none" strike="noStrike" cap="none">
                <a:solidFill>
                  <a:srgbClr val="F97316"/>
                </a:solidFill>
                <a:latin typeface="Inter Tight"/>
                <a:ea typeface="Inter Tight"/>
                <a:cs typeface="Inter Tight"/>
                <a:sym typeface="Inter Tight"/>
              </a:rPr>
              <a:t>STAGE </a:t>
            </a:r>
            <a:r>
              <a:rPr lang="en-US" sz="868" b="1">
                <a:solidFill>
                  <a:srgbClr val="F97316"/>
                </a:solidFill>
                <a:latin typeface="Inter Tight"/>
                <a:ea typeface="Inter Tight"/>
                <a:cs typeface="Inter Tight"/>
                <a:sym typeface="Inter Tight"/>
              </a:rPr>
              <a:t>4</a:t>
            </a:r>
            <a:r>
              <a:rPr lang="en-US" sz="868" b="1" i="0" u="none" strike="noStrike" cap="none">
                <a:solidFill>
                  <a:srgbClr val="F97316"/>
                </a:solidFill>
                <a:latin typeface="Inter Tight"/>
                <a:ea typeface="Inter Tight"/>
                <a:cs typeface="Inter Tight"/>
                <a:sym typeface="Inter Tight"/>
              </a:rPr>
              <a:t> • </a:t>
            </a:r>
            <a:r>
              <a:rPr lang="en-US" sz="868" b="1">
                <a:solidFill>
                  <a:srgbClr val="F97316"/>
                </a:solidFill>
                <a:latin typeface="Inter Tight"/>
                <a:ea typeface="Inter Tight"/>
                <a:cs typeface="Inter Tight"/>
                <a:sym typeface="Inter Tight"/>
              </a:rPr>
              <a:t>RETENTION CLOSING</a:t>
            </a:r>
            <a:endParaRPr sz="1351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19" name="Google Shape;219;p22"/>
          <p:cNvSpPr txBox="1"/>
          <p:nvPr/>
        </p:nvSpPr>
        <p:spPr>
          <a:xfrm>
            <a:off x="5906212" y="4767260"/>
            <a:ext cx="22872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62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Instant Quotes</a:t>
            </a:r>
            <a:endParaRPr sz="1962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20" name="Google Shape;220;p22"/>
          <p:cNvSpPr txBox="1"/>
          <p:nvPr/>
        </p:nvSpPr>
        <p:spPr>
          <a:xfrm>
            <a:off x="5906217" y="5158046"/>
            <a:ext cx="4298100" cy="67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3" dirty="0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Advisors quote OEM tires on the spot with road-hazard warranties. Inspection records trigger timely automated 12–13-month follow-ups.</a:t>
            </a:r>
            <a:endParaRPr sz="1273" dirty="0"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21" name="Google Shape;221;p22"/>
          <p:cNvSpPr/>
          <p:nvPr/>
        </p:nvSpPr>
        <p:spPr>
          <a:xfrm>
            <a:off x="552688" y="4317371"/>
            <a:ext cx="4875171" cy="1776214"/>
          </a:xfrm>
          <a:prstGeom prst="roundRect">
            <a:avLst>
              <a:gd name="adj" fmla="val 4933"/>
            </a:avLst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8900044" scaled="0"/>
          </a:gra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9675" tIns="89675" rIns="89675" bIns="896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73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2"/>
          <p:cNvSpPr txBox="1"/>
          <p:nvPr/>
        </p:nvSpPr>
        <p:spPr>
          <a:xfrm>
            <a:off x="794615" y="4528290"/>
            <a:ext cx="2178300" cy="1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8" b="1" i="0" u="none" strike="noStrike" cap="none">
                <a:solidFill>
                  <a:srgbClr val="F97316"/>
                </a:solidFill>
                <a:latin typeface="Inter Tight"/>
                <a:ea typeface="Inter Tight"/>
                <a:cs typeface="Inter Tight"/>
                <a:sym typeface="Inter Tight"/>
              </a:rPr>
              <a:t>STAGE </a:t>
            </a:r>
            <a:r>
              <a:rPr lang="en-US" sz="868" b="1">
                <a:solidFill>
                  <a:srgbClr val="F97316"/>
                </a:solidFill>
                <a:latin typeface="Inter Tight"/>
                <a:ea typeface="Inter Tight"/>
                <a:cs typeface="Inter Tight"/>
                <a:sym typeface="Inter Tight"/>
              </a:rPr>
              <a:t>3</a:t>
            </a:r>
            <a:r>
              <a:rPr lang="en-US" sz="868" b="1" i="0" u="none" strike="noStrike" cap="none">
                <a:solidFill>
                  <a:srgbClr val="F97316"/>
                </a:solidFill>
                <a:latin typeface="Inter Tight"/>
                <a:ea typeface="Inter Tight"/>
                <a:cs typeface="Inter Tight"/>
                <a:sym typeface="Inter Tight"/>
              </a:rPr>
              <a:t> • </a:t>
            </a:r>
            <a:r>
              <a:rPr lang="en-US" sz="868" b="1">
                <a:solidFill>
                  <a:srgbClr val="F97316"/>
                </a:solidFill>
                <a:latin typeface="Inter Tight"/>
                <a:ea typeface="Inter Tight"/>
                <a:cs typeface="Inter Tight"/>
                <a:sym typeface="Inter Tight"/>
              </a:rPr>
              <a:t>RIM METHOD</a:t>
            </a:r>
            <a:endParaRPr sz="1351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23" name="Google Shape;223;p22"/>
          <p:cNvSpPr txBox="1"/>
          <p:nvPr/>
        </p:nvSpPr>
        <p:spPr>
          <a:xfrm>
            <a:off x="794615" y="4767260"/>
            <a:ext cx="22872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62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Triaged Review</a:t>
            </a:r>
            <a:endParaRPr sz="1962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24" name="Google Shape;224;p22"/>
          <p:cNvSpPr txBox="1"/>
          <p:nvPr/>
        </p:nvSpPr>
        <p:spPr>
          <a:xfrm>
            <a:off x="794627" y="5158046"/>
            <a:ext cx="4445700" cy="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3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Findings are categorized into Required safety, Immediate wear, and Maintenance items, giving the customer complete agency over repairs.</a:t>
            </a:r>
            <a:endParaRPr sz="1273"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grpSp>
        <p:nvGrpSpPr>
          <p:cNvPr id="225" name="Google Shape;225;p22"/>
          <p:cNvGrpSpPr/>
          <p:nvPr/>
        </p:nvGrpSpPr>
        <p:grpSpPr>
          <a:xfrm>
            <a:off x="609578" y="438925"/>
            <a:ext cx="3671749" cy="371475"/>
            <a:chOff x="609578" y="438925"/>
            <a:chExt cx="3671749" cy="371475"/>
          </a:xfrm>
        </p:grpSpPr>
        <p:pic>
          <p:nvPicPr>
            <p:cNvPr id="226" name="Google Shape;226;p22" title="UVEYE-logotype_orange+blue(1)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09578" y="514489"/>
              <a:ext cx="855512" cy="220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7" name="Google Shape;227;p22" descr="Logo for Silver Star Motors with a white Mercedes-Benz style star emblem on a navy background."/>
            <p:cNvPicPr preferRelativeResize="0"/>
            <p:nvPr/>
          </p:nvPicPr>
          <p:blipFill rotWithShape="1">
            <a:blip r:embed="rId4">
              <a:alphaModFix/>
            </a:blip>
            <a:srcRect l="4600" t="10954" r="4491" b="-9"/>
            <a:stretch/>
          </p:blipFill>
          <p:spPr>
            <a:xfrm>
              <a:off x="1796895" y="438925"/>
              <a:ext cx="1540950" cy="37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28" name="Google Shape;228;p22"/>
            <p:cNvCxnSpPr/>
            <p:nvPr/>
          </p:nvCxnSpPr>
          <p:spPr>
            <a:xfrm>
              <a:off x="1630992" y="49411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9" name="Google Shape;229;p22"/>
            <p:cNvCxnSpPr/>
            <p:nvPr/>
          </p:nvCxnSpPr>
          <p:spPr>
            <a:xfrm>
              <a:off x="3503747" y="49416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230" name="Google Shape;230;p22" title="images (1)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669649" y="470763"/>
              <a:ext cx="611678" cy="307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3"/>
          <p:cNvSpPr/>
          <p:nvPr/>
        </p:nvSpPr>
        <p:spPr>
          <a:xfrm>
            <a:off x="41325" y="0"/>
            <a:ext cx="12192000" cy="6858000"/>
          </a:xfrm>
          <a:prstGeom prst="rect">
            <a:avLst/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3"/>
          <p:cNvSpPr/>
          <p:nvPr/>
        </p:nvSpPr>
        <p:spPr>
          <a:xfrm>
            <a:off x="523800" y="4865763"/>
            <a:ext cx="11144400" cy="1203600"/>
          </a:xfrm>
          <a:prstGeom prst="roundRect">
            <a:avLst>
              <a:gd name="adj" fmla="val 11042"/>
            </a:avLst>
          </a:prstGeom>
          <a:gradFill>
            <a:gsLst>
              <a:gs pos="0">
                <a:srgbClr val="0F1A2E"/>
              </a:gs>
              <a:gs pos="100000">
                <a:srgbClr val="0E2D3C"/>
              </a:gs>
            </a:gsLst>
            <a:lin ang="10800025" scaled="0"/>
          </a:gra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3"/>
          <p:cNvSpPr/>
          <p:nvPr/>
        </p:nvSpPr>
        <p:spPr>
          <a:xfrm>
            <a:off x="523875" y="2113163"/>
            <a:ext cx="11144400" cy="1203600"/>
          </a:xfrm>
          <a:prstGeom prst="roundRect">
            <a:avLst>
              <a:gd name="adj" fmla="val 11042"/>
            </a:avLst>
          </a:prstGeom>
          <a:gradFill>
            <a:gsLst>
              <a:gs pos="0">
                <a:srgbClr val="0F1A2E"/>
              </a:gs>
              <a:gs pos="100000">
                <a:srgbClr val="102B49"/>
              </a:gs>
            </a:gsLst>
            <a:lin ang="10800025" scaled="0"/>
          </a:gra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3"/>
          <p:cNvSpPr/>
          <p:nvPr/>
        </p:nvSpPr>
        <p:spPr>
          <a:xfrm>
            <a:off x="523875" y="3489463"/>
            <a:ext cx="11144400" cy="1203600"/>
          </a:xfrm>
          <a:prstGeom prst="roundRect">
            <a:avLst>
              <a:gd name="adj" fmla="val 11042"/>
            </a:avLst>
          </a:prstGeom>
          <a:gradFill>
            <a:gsLst>
              <a:gs pos="0">
                <a:srgbClr val="0F1A2E"/>
              </a:gs>
              <a:gs pos="100000">
                <a:srgbClr val="1C2436"/>
              </a:gs>
            </a:gsLst>
            <a:lin ang="10800025" scaled="0"/>
          </a:gra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3"/>
          <p:cNvSpPr txBox="1"/>
          <p:nvPr/>
        </p:nvSpPr>
        <p:spPr>
          <a:xfrm>
            <a:off x="794601" y="1197950"/>
            <a:ext cx="965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The Evolution of Customer Trust</a:t>
            </a:r>
            <a:endParaRPr sz="3600" b="1">
              <a:solidFill>
                <a:srgbClr val="F26912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240" name="Google Shape;240;p23"/>
          <p:cNvCxnSpPr/>
          <p:nvPr/>
        </p:nvCxnSpPr>
        <p:spPr>
          <a:xfrm>
            <a:off x="609575" y="1262750"/>
            <a:ext cx="0" cy="424500"/>
          </a:xfrm>
          <a:prstGeom prst="straightConnector1">
            <a:avLst/>
          </a:prstGeom>
          <a:noFill/>
          <a:ln w="38100" cap="flat" cmpd="sng">
            <a:solidFill>
              <a:srgbClr val="F2691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41" name="Google Shape;241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250" y="2351186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250" y="3741836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7250" y="5109254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47750" y="2560736"/>
            <a:ext cx="3048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00137" y="3951386"/>
            <a:ext cx="200025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3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66800" y="5318804"/>
            <a:ext cx="266700" cy="266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7" name="Google Shape;247;p23"/>
          <p:cNvGrpSpPr/>
          <p:nvPr/>
        </p:nvGrpSpPr>
        <p:grpSpPr>
          <a:xfrm>
            <a:off x="1914521" y="2292037"/>
            <a:ext cx="8445605" cy="790515"/>
            <a:chOff x="1914521" y="2179635"/>
            <a:chExt cx="8445605" cy="790515"/>
          </a:xfrm>
        </p:grpSpPr>
        <p:sp>
          <p:nvSpPr>
            <p:cNvPr id="248" name="Google Shape;248;p23"/>
            <p:cNvSpPr txBox="1"/>
            <p:nvPr/>
          </p:nvSpPr>
          <p:spPr>
            <a:xfrm>
              <a:off x="1914521" y="2179635"/>
              <a:ext cx="2287200" cy="27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762" b="1">
                  <a:solidFill>
                    <a:srgbClr val="FFFFFF"/>
                  </a:solidFill>
                  <a:latin typeface="Inter Tight"/>
                  <a:ea typeface="Inter Tight"/>
                  <a:cs typeface="Inter Tight"/>
                  <a:sym typeface="Inter Tight"/>
                </a:rPr>
                <a:t>Visual Confirmation</a:t>
              </a:r>
              <a:endParaRPr sz="1762" b="1"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  <p:sp>
          <p:nvSpPr>
            <p:cNvPr id="249" name="Google Shape;249;p23"/>
            <p:cNvSpPr txBox="1"/>
            <p:nvPr/>
          </p:nvSpPr>
          <p:spPr>
            <a:xfrm>
              <a:off x="1914526" y="2548650"/>
              <a:ext cx="8445600" cy="42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73">
                  <a:solidFill>
                    <a:srgbClr val="CCCCCC"/>
                  </a:solidFill>
                  <a:latin typeface="Inter Tight"/>
                  <a:ea typeface="Inter Tight"/>
                  <a:cs typeface="Inter Tight"/>
                  <a:sym typeface="Inter Tight"/>
                </a:rPr>
                <a:t>Consumer faith in verbal claims has evaporated. Today's automotive clients demand indisputable photographic proof to substantiate every recommendation.</a:t>
              </a:r>
              <a:endParaRPr sz="1273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</p:grpSp>
      <p:grpSp>
        <p:nvGrpSpPr>
          <p:cNvPr id="250" name="Google Shape;250;p23"/>
          <p:cNvGrpSpPr/>
          <p:nvPr/>
        </p:nvGrpSpPr>
        <p:grpSpPr>
          <a:xfrm>
            <a:off x="1914526" y="3677896"/>
            <a:ext cx="8445600" cy="790508"/>
            <a:chOff x="1914526" y="2179642"/>
            <a:chExt cx="8445600" cy="790508"/>
          </a:xfrm>
        </p:grpSpPr>
        <p:sp>
          <p:nvSpPr>
            <p:cNvPr id="251" name="Google Shape;251;p23"/>
            <p:cNvSpPr txBox="1"/>
            <p:nvPr/>
          </p:nvSpPr>
          <p:spPr>
            <a:xfrm>
              <a:off x="1914526" y="2179642"/>
              <a:ext cx="3017700" cy="27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762" b="1">
                  <a:solidFill>
                    <a:srgbClr val="FFFFFF"/>
                  </a:solidFill>
                  <a:latin typeface="Inter Tight"/>
                  <a:ea typeface="Inter Tight"/>
                  <a:cs typeface="Inter Tight"/>
                  <a:sym typeface="Inter Tight"/>
                </a:rPr>
                <a:t>Instant Communication</a:t>
              </a:r>
              <a:endParaRPr sz="1762" b="1"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  <p:sp>
          <p:nvSpPr>
            <p:cNvPr id="252" name="Google Shape;252;p23"/>
            <p:cNvSpPr txBox="1"/>
            <p:nvPr/>
          </p:nvSpPr>
          <p:spPr>
            <a:xfrm>
              <a:off x="1914526" y="2548650"/>
              <a:ext cx="8445600" cy="42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73">
                  <a:solidFill>
                    <a:srgbClr val="CCCCCC"/>
                  </a:solidFill>
                  <a:latin typeface="Inter Tight"/>
                  <a:ea typeface="Inter Tight"/>
                  <a:cs typeface="Inter Tight"/>
                  <a:sym typeface="Inter Tight"/>
                </a:rPr>
                <a:t>Every guest drives through the automated archway upon arrival. Tires, underbody, and exterior are scanned in 3 seconds before parking.</a:t>
              </a:r>
              <a:endParaRPr sz="1273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</p:grpSp>
      <p:grpSp>
        <p:nvGrpSpPr>
          <p:cNvPr id="253" name="Google Shape;253;p23"/>
          <p:cNvGrpSpPr/>
          <p:nvPr/>
        </p:nvGrpSpPr>
        <p:grpSpPr>
          <a:xfrm>
            <a:off x="1914521" y="5081587"/>
            <a:ext cx="8445605" cy="790515"/>
            <a:chOff x="1914521" y="2179635"/>
            <a:chExt cx="8445605" cy="790515"/>
          </a:xfrm>
        </p:grpSpPr>
        <p:sp>
          <p:nvSpPr>
            <p:cNvPr id="254" name="Google Shape;254;p23"/>
            <p:cNvSpPr txBox="1"/>
            <p:nvPr/>
          </p:nvSpPr>
          <p:spPr>
            <a:xfrm>
              <a:off x="1914521" y="2179635"/>
              <a:ext cx="2287200" cy="27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762" b="1">
                  <a:solidFill>
                    <a:srgbClr val="FFFFFF"/>
                  </a:solidFill>
                  <a:latin typeface="Inter Tight"/>
                  <a:ea typeface="Inter Tight"/>
                  <a:cs typeface="Inter Tight"/>
                  <a:sym typeface="Inter Tight"/>
                </a:rPr>
                <a:t>Removing Mystery</a:t>
              </a:r>
              <a:endParaRPr sz="1762" b="1"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  <p:sp>
          <p:nvSpPr>
            <p:cNvPr id="255" name="Google Shape;255;p23"/>
            <p:cNvSpPr txBox="1"/>
            <p:nvPr/>
          </p:nvSpPr>
          <p:spPr>
            <a:xfrm>
              <a:off x="1914526" y="2548650"/>
              <a:ext cx="8445600" cy="42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73">
                  <a:solidFill>
                    <a:srgbClr val="CCCCCC"/>
                  </a:solidFill>
                  <a:latin typeface="Inter Tight"/>
                  <a:ea typeface="Inter Tight"/>
                  <a:cs typeface="Inter Tight"/>
                  <a:sym typeface="Inter Tight"/>
                </a:rPr>
                <a:t>Service lane anxiety stems from unexpected repair expenses. Unveiling scan findings upfront eliminates repair sticker shock before work orders begin.</a:t>
              </a:r>
              <a:endParaRPr sz="1273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</p:grpSp>
      <p:grpSp>
        <p:nvGrpSpPr>
          <p:cNvPr id="256" name="Google Shape;256;p23"/>
          <p:cNvGrpSpPr/>
          <p:nvPr/>
        </p:nvGrpSpPr>
        <p:grpSpPr>
          <a:xfrm>
            <a:off x="609578" y="438925"/>
            <a:ext cx="3671749" cy="371475"/>
            <a:chOff x="609578" y="438925"/>
            <a:chExt cx="3671749" cy="371475"/>
          </a:xfrm>
        </p:grpSpPr>
        <p:pic>
          <p:nvPicPr>
            <p:cNvPr id="257" name="Google Shape;257;p23" title="UVEYE-logotype_orange+blue(1).png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09578" y="514489"/>
              <a:ext cx="855512" cy="220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8" name="Google Shape;258;p23" descr="Logo for Silver Star Motors with a white Mercedes-Benz style star emblem on a navy background."/>
            <p:cNvPicPr preferRelativeResize="0"/>
            <p:nvPr/>
          </p:nvPicPr>
          <p:blipFill rotWithShape="1">
            <a:blip r:embed="rId10">
              <a:alphaModFix/>
            </a:blip>
            <a:srcRect l="4600" t="10954" r="4491" b="-9"/>
            <a:stretch/>
          </p:blipFill>
          <p:spPr>
            <a:xfrm>
              <a:off x="1796895" y="438925"/>
              <a:ext cx="1540950" cy="37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59" name="Google Shape;259;p23"/>
            <p:cNvCxnSpPr/>
            <p:nvPr/>
          </p:nvCxnSpPr>
          <p:spPr>
            <a:xfrm>
              <a:off x="1630992" y="49411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0" name="Google Shape;260;p23"/>
            <p:cNvCxnSpPr/>
            <p:nvPr/>
          </p:nvCxnSpPr>
          <p:spPr>
            <a:xfrm>
              <a:off x="3503747" y="49416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261" name="Google Shape;261;p23" title="images (1).png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3669649" y="470763"/>
              <a:ext cx="611678" cy="307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4"/>
          <p:cNvSpPr/>
          <p:nvPr/>
        </p:nvSpPr>
        <p:spPr>
          <a:xfrm>
            <a:off x="0" y="-31200"/>
            <a:ext cx="12192000" cy="6920400"/>
          </a:xfrm>
          <a:prstGeom prst="rect">
            <a:avLst/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4"/>
          <p:cNvSpPr txBox="1"/>
          <p:nvPr/>
        </p:nvSpPr>
        <p:spPr>
          <a:xfrm>
            <a:off x="794601" y="1197950"/>
            <a:ext cx="965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Building Trust Through </a:t>
            </a:r>
            <a:r>
              <a:rPr lang="en-US" sz="3600" b="1">
                <a:solidFill>
                  <a:srgbClr val="F26912"/>
                </a:solidFill>
                <a:latin typeface="Inter Tight"/>
                <a:ea typeface="Inter Tight"/>
                <a:cs typeface="Inter Tight"/>
                <a:sym typeface="Inter Tight"/>
              </a:rPr>
              <a:t>Transparency</a:t>
            </a:r>
            <a:endParaRPr sz="3600" b="1">
              <a:solidFill>
                <a:srgbClr val="F26912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268" name="Google Shape;268;p24"/>
          <p:cNvCxnSpPr/>
          <p:nvPr/>
        </p:nvCxnSpPr>
        <p:spPr>
          <a:xfrm>
            <a:off x="609575" y="1262750"/>
            <a:ext cx="0" cy="424500"/>
          </a:xfrm>
          <a:prstGeom prst="straightConnector1">
            <a:avLst/>
          </a:prstGeom>
          <a:noFill/>
          <a:ln w="38100" cap="flat" cmpd="sng">
            <a:solidFill>
              <a:srgbClr val="F2691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9" name="Google Shape;269;p24"/>
          <p:cNvSpPr/>
          <p:nvPr/>
        </p:nvSpPr>
        <p:spPr>
          <a:xfrm>
            <a:off x="523875" y="2207764"/>
            <a:ext cx="3555900" cy="3383700"/>
          </a:xfrm>
          <a:prstGeom prst="roundRect">
            <a:avLst>
              <a:gd name="adj" fmla="val 4688"/>
            </a:avLst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8900044" scaled="0"/>
          </a:gradFill>
          <a:ln w="97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300" tIns="93300" rIns="93300" bIns="933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29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4"/>
          <p:cNvSpPr/>
          <p:nvPr/>
        </p:nvSpPr>
        <p:spPr>
          <a:xfrm>
            <a:off x="4318024" y="2207764"/>
            <a:ext cx="3555900" cy="3383700"/>
          </a:xfrm>
          <a:prstGeom prst="roundRect">
            <a:avLst>
              <a:gd name="adj" fmla="val 4688"/>
            </a:avLst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8900044" scaled="0"/>
          </a:gradFill>
          <a:ln w="97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300" tIns="93300" rIns="93300" bIns="933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29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4"/>
          <p:cNvSpPr/>
          <p:nvPr/>
        </p:nvSpPr>
        <p:spPr>
          <a:xfrm>
            <a:off x="8112172" y="2207764"/>
            <a:ext cx="3555900" cy="3383700"/>
          </a:xfrm>
          <a:prstGeom prst="roundRect">
            <a:avLst>
              <a:gd name="adj" fmla="val 4688"/>
            </a:avLst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8900044" scaled="0"/>
          </a:gradFill>
          <a:ln w="97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300" tIns="93300" rIns="93300" bIns="933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29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4"/>
          <p:cNvSpPr txBox="1"/>
          <p:nvPr/>
        </p:nvSpPr>
        <p:spPr>
          <a:xfrm>
            <a:off x="794599" y="3265714"/>
            <a:ext cx="2811300" cy="6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62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Objective </a:t>
            </a:r>
            <a:br>
              <a:rPr lang="en-US" sz="1962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r>
              <a:rPr lang="en-US" sz="1962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Transparency</a:t>
            </a:r>
            <a:endParaRPr sz="1962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73" name="Google Shape;273;p24"/>
          <p:cNvSpPr txBox="1"/>
          <p:nvPr/>
        </p:nvSpPr>
        <p:spPr>
          <a:xfrm>
            <a:off x="794622" y="4081364"/>
            <a:ext cx="2922900" cy="11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73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Drive-through scans capture high-resolution imagery of tires, exterior, and undercarriage with the vehicle's license plate before wheels touch a lift.</a:t>
            </a:r>
            <a:endParaRPr sz="1373"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74" name="Google Shape;274;p24"/>
          <p:cNvSpPr txBox="1"/>
          <p:nvPr/>
        </p:nvSpPr>
        <p:spPr>
          <a:xfrm>
            <a:off x="4571999" y="3265714"/>
            <a:ext cx="2811300" cy="6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62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Earned </a:t>
            </a:r>
            <a:br>
              <a:rPr lang="en-US" sz="1962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r>
              <a:rPr lang="en-US" sz="1962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Customer Trust</a:t>
            </a:r>
            <a:endParaRPr sz="1962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75" name="Google Shape;275;p24"/>
          <p:cNvSpPr txBox="1"/>
          <p:nvPr/>
        </p:nvSpPr>
        <p:spPr>
          <a:xfrm>
            <a:off x="4572022" y="4081364"/>
            <a:ext cx="2922900" cy="11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73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Positioned as an objective "Vehicle MRI." Advisors review condition reports side-by-side on tablets, eliminating bill shock and transforming skepticism into collaboration.</a:t>
            </a:r>
            <a:endParaRPr sz="1373"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76" name="Google Shape;276;p24"/>
          <p:cNvSpPr txBox="1"/>
          <p:nvPr/>
        </p:nvSpPr>
        <p:spPr>
          <a:xfrm>
            <a:off x="8349399" y="3265714"/>
            <a:ext cx="2811300" cy="6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62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Predictable</a:t>
            </a:r>
            <a:br>
              <a:rPr lang="en-US" sz="1962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r>
              <a:rPr lang="en-US" sz="1962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Retention</a:t>
            </a:r>
            <a:endParaRPr sz="1962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77" name="Google Shape;277;p24"/>
          <p:cNvSpPr txBox="1"/>
          <p:nvPr/>
        </p:nvSpPr>
        <p:spPr>
          <a:xfrm>
            <a:off x="8349422" y="4081364"/>
            <a:ext cx="2922900" cy="121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73" dirty="0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Transparent diagnostics and instant tire quoting protect the high-risk 12–13-month defection window, securing repeat maintenance visits for the life of the vehicle.</a:t>
            </a:r>
            <a:endParaRPr sz="1373" dirty="0"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278" name="Google Shape;278;p24" title="lightbulb_2_200dp_F15B22_FILL0_wght300_GRAD200_opsz48.png"/>
          <p:cNvPicPr preferRelativeResize="0"/>
          <p:nvPr/>
        </p:nvPicPr>
        <p:blipFill rotWithShape="1">
          <a:blip r:embed="rId3">
            <a:alphaModFix/>
          </a:blip>
          <a:srcRect l="17367" r="17367"/>
          <a:stretch/>
        </p:blipFill>
        <p:spPr>
          <a:xfrm>
            <a:off x="794625" y="2529127"/>
            <a:ext cx="399350" cy="61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4" title="handshake_200dp_F15B22_FILL0_wght300_GRAD200_opsz48.png"/>
          <p:cNvPicPr preferRelativeResize="0"/>
          <p:nvPr/>
        </p:nvPicPr>
        <p:blipFill rotWithShape="1">
          <a:blip r:embed="rId4">
            <a:alphaModFix/>
          </a:blip>
          <a:srcRect l="3122" r="3131"/>
          <a:stretch/>
        </p:blipFill>
        <p:spPr>
          <a:xfrm>
            <a:off x="4572000" y="2529139"/>
            <a:ext cx="573625" cy="61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4" title="autorenew_200dp_F15B22_FILL0_wght300_GRAD200_opsz48.png"/>
          <p:cNvPicPr preferRelativeResize="0"/>
          <p:nvPr/>
        </p:nvPicPr>
        <p:blipFill rotWithShape="1">
          <a:blip r:embed="rId5">
            <a:alphaModFix/>
          </a:blip>
          <a:srcRect l="15191" r="15191"/>
          <a:stretch/>
        </p:blipFill>
        <p:spPr>
          <a:xfrm>
            <a:off x="8349388" y="2529139"/>
            <a:ext cx="399350" cy="57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3886" y="6042811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24"/>
          <p:cNvSpPr txBox="1"/>
          <p:nvPr/>
        </p:nvSpPr>
        <p:spPr>
          <a:xfrm>
            <a:off x="896407" y="5969975"/>
            <a:ext cx="93129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73" b="1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The Retention Flywheel: </a:t>
            </a:r>
            <a:r>
              <a:rPr lang="en-US" sz="1073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Transparency eliminates consumer doubt → earned trust drives repair approvals → consistent transparent experiences lock in long-term customer retention.</a:t>
            </a:r>
            <a:endParaRPr sz="1073"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grpSp>
        <p:nvGrpSpPr>
          <p:cNvPr id="283" name="Google Shape;283;p24"/>
          <p:cNvGrpSpPr/>
          <p:nvPr/>
        </p:nvGrpSpPr>
        <p:grpSpPr>
          <a:xfrm>
            <a:off x="609578" y="438925"/>
            <a:ext cx="3671749" cy="371475"/>
            <a:chOff x="609578" y="438925"/>
            <a:chExt cx="3671749" cy="371475"/>
          </a:xfrm>
        </p:grpSpPr>
        <p:pic>
          <p:nvPicPr>
            <p:cNvPr id="284" name="Google Shape;284;p24" title="UVEYE-logotype_orange+blue(1).png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09578" y="514489"/>
              <a:ext cx="855512" cy="220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5" name="Google Shape;285;p24" descr="Logo for Silver Star Motors with a white Mercedes-Benz style star emblem on a navy background."/>
            <p:cNvPicPr preferRelativeResize="0"/>
            <p:nvPr/>
          </p:nvPicPr>
          <p:blipFill rotWithShape="1">
            <a:blip r:embed="rId8">
              <a:alphaModFix/>
            </a:blip>
            <a:srcRect l="4600" t="10954" r="4491" b="-9"/>
            <a:stretch/>
          </p:blipFill>
          <p:spPr>
            <a:xfrm>
              <a:off x="1796895" y="438925"/>
              <a:ext cx="1540950" cy="37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86" name="Google Shape;286;p24"/>
            <p:cNvCxnSpPr/>
            <p:nvPr/>
          </p:nvCxnSpPr>
          <p:spPr>
            <a:xfrm>
              <a:off x="1630992" y="49411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7" name="Google Shape;287;p24"/>
            <p:cNvCxnSpPr/>
            <p:nvPr/>
          </p:nvCxnSpPr>
          <p:spPr>
            <a:xfrm>
              <a:off x="3503747" y="49416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288" name="Google Shape;288;p24" title="images (1).png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3669649" y="470763"/>
              <a:ext cx="611678" cy="307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25"/>
          <p:cNvSpPr txBox="1"/>
          <p:nvPr/>
        </p:nvSpPr>
        <p:spPr>
          <a:xfrm>
            <a:off x="794601" y="1197950"/>
            <a:ext cx="965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Advisor Framework: The RIM Method</a:t>
            </a:r>
            <a:endParaRPr sz="3600" b="1">
              <a:solidFill>
                <a:srgbClr val="F26912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295" name="Google Shape;295;p25"/>
          <p:cNvCxnSpPr/>
          <p:nvPr/>
        </p:nvCxnSpPr>
        <p:spPr>
          <a:xfrm>
            <a:off x="609575" y="1262750"/>
            <a:ext cx="0" cy="424500"/>
          </a:xfrm>
          <a:prstGeom prst="straightConnector1">
            <a:avLst/>
          </a:prstGeom>
          <a:noFill/>
          <a:ln w="38100" cap="flat" cmpd="sng">
            <a:solidFill>
              <a:srgbClr val="F2691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6" name="Google Shape;296;p25"/>
          <p:cNvSpPr/>
          <p:nvPr/>
        </p:nvSpPr>
        <p:spPr>
          <a:xfrm>
            <a:off x="523875" y="2545250"/>
            <a:ext cx="3555900" cy="3012000"/>
          </a:xfrm>
          <a:prstGeom prst="roundRect">
            <a:avLst>
              <a:gd name="adj" fmla="val 4688"/>
            </a:avLst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8900044" scaled="0"/>
          </a:gradFill>
          <a:ln w="97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300" tIns="93300" rIns="93300" bIns="933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29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5"/>
          <p:cNvSpPr/>
          <p:nvPr/>
        </p:nvSpPr>
        <p:spPr>
          <a:xfrm>
            <a:off x="4318025" y="2545250"/>
            <a:ext cx="3555900" cy="3012000"/>
          </a:xfrm>
          <a:prstGeom prst="roundRect">
            <a:avLst>
              <a:gd name="adj" fmla="val 4688"/>
            </a:avLst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8900044" scaled="0"/>
          </a:gradFill>
          <a:ln w="97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300" tIns="93300" rIns="93300" bIns="933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29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25"/>
          <p:cNvSpPr/>
          <p:nvPr/>
        </p:nvSpPr>
        <p:spPr>
          <a:xfrm>
            <a:off x="8112175" y="2545250"/>
            <a:ext cx="3555900" cy="3012000"/>
          </a:xfrm>
          <a:prstGeom prst="roundRect">
            <a:avLst>
              <a:gd name="adj" fmla="val 4688"/>
            </a:avLst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8900044" scaled="0"/>
          </a:gradFill>
          <a:ln w="97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300" tIns="93300" rIns="93300" bIns="933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29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25"/>
          <p:cNvSpPr txBox="1"/>
          <p:nvPr/>
        </p:nvSpPr>
        <p:spPr>
          <a:xfrm>
            <a:off x="794599" y="3503839"/>
            <a:ext cx="28113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62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R = Required</a:t>
            </a:r>
            <a:endParaRPr sz="1962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0" name="Google Shape;300;p25"/>
          <p:cNvSpPr txBox="1"/>
          <p:nvPr/>
        </p:nvSpPr>
        <p:spPr>
          <a:xfrm>
            <a:off x="794622" y="4017639"/>
            <a:ext cx="2922900" cy="11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73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Critical safety repairs that demand immediate action. If declined, customers sign an acknowledgement, reinforcing urgency without artificial pressure.</a:t>
            </a:r>
            <a:endParaRPr sz="1373"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1" name="Google Shape;301;p25"/>
          <p:cNvSpPr txBox="1"/>
          <p:nvPr/>
        </p:nvSpPr>
        <p:spPr>
          <a:xfrm>
            <a:off x="4571999" y="3503839"/>
            <a:ext cx="28113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62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I - Immediate</a:t>
            </a:r>
            <a:endParaRPr sz="1962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2" name="Google Shape;302;p25"/>
          <p:cNvSpPr txBox="1"/>
          <p:nvPr/>
        </p:nvSpPr>
        <p:spPr>
          <a:xfrm>
            <a:off x="4572022" y="4017639"/>
            <a:ext cx="2922900" cy="11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73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Developing wear or budding concerns that will soon compromise performance. Customers are briefed early so upcoming maintenance never comes as a surprise.</a:t>
            </a:r>
            <a:endParaRPr sz="1373"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3" name="Google Shape;303;p25"/>
          <p:cNvSpPr txBox="1"/>
          <p:nvPr/>
        </p:nvSpPr>
        <p:spPr>
          <a:xfrm>
            <a:off x="8349422" y="4017641"/>
            <a:ext cx="2922900" cy="121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73" dirty="0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Recommended preventative services. Customers understand it can be completed today for convenience or planned for their next routine service visit.</a:t>
            </a:r>
            <a:endParaRPr sz="1373" dirty="0"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4" name="Google Shape;304;p25"/>
          <p:cNvSpPr txBox="1"/>
          <p:nvPr/>
        </p:nvSpPr>
        <p:spPr>
          <a:xfrm>
            <a:off x="8349399" y="3503839"/>
            <a:ext cx="28113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62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M - Maintenance</a:t>
            </a:r>
            <a:endParaRPr sz="1962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5" name="Google Shape;305;p25"/>
          <p:cNvSpPr txBox="1"/>
          <p:nvPr/>
        </p:nvSpPr>
        <p:spPr>
          <a:xfrm>
            <a:off x="609575" y="2008550"/>
            <a:ext cx="10145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How Silver Star Motors presents service recommendations:</a:t>
            </a:r>
            <a:endParaRPr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6" name="Google Shape;306;p25"/>
          <p:cNvSpPr txBox="1"/>
          <p:nvPr/>
        </p:nvSpPr>
        <p:spPr>
          <a:xfrm>
            <a:off x="609575" y="5886800"/>
            <a:ext cx="10145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The result:</a:t>
            </a:r>
            <a: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 higher approval rates without high-pressure selling.</a:t>
            </a:r>
            <a:endParaRPr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307" name="Google Shape;307;p25" title="warning_100dp_BB271A_FILL0_wght400_GRAD200_opsz4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475" y="2817854"/>
            <a:ext cx="55410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5" title="history_100dp_F26912_FILL0_wght400_GRAD200_opsz48.png"/>
          <p:cNvPicPr preferRelativeResize="0"/>
          <p:nvPr/>
        </p:nvPicPr>
        <p:blipFill rotWithShape="1">
          <a:blip r:embed="rId4">
            <a:alphaModFix/>
          </a:blip>
          <a:srcRect l="11817"/>
          <a:stretch/>
        </p:blipFill>
        <p:spPr>
          <a:xfrm>
            <a:off x="4592187" y="2817850"/>
            <a:ext cx="488625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5" title="build_100dp_789DE5_FILL0_wght400_GRAD200_opsz48.png"/>
          <p:cNvPicPr preferRelativeResize="0"/>
          <p:nvPr/>
        </p:nvPicPr>
        <p:blipFill rotWithShape="1">
          <a:blip r:embed="rId5">
            <a:alphaModFix/>
          </a:blip>
          <a:srcRect l="9453"/>
          <a:stretch/>
        </p:blipFill>
        <p:spPr>
          <a:xfrm>
            <a:off x="8349400" y="2817850"/>
            <a:ext cx="501725" cy="554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0" name="Google Shape;310;p25"/>
          <p:cNvGrpSpPr/>
          <p:nvPr/>
        </p:nvGrpSpPr>
        <p:grpSpPr>
          <a:xfrm>
            <a:off x="609578" y="438925"/>
            <a:ext cx="3671749" cy="371475"/>
            <a:chOff x="609578" y="438925"/>
            <a:chExt cx="3671749" cy="371475"/>
          </a:xfrm>
        </p:grpSpPr>
        <p:pic>
          <p:nvPicPr>
            <p:cNvPr id="311" name="Google Shape;311;p25" title="UVEYE-logotype_orange+blue(1)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09578" y="514489"/>
              <a:ext cx="855512" cy="220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2" name="Google Shape;312;p25" descr="Logo for Silver Star Motors with a white Mercedes-Benz style star emblem on a navy background."/>
            <p:cNvPicPr preferRelativeResize="0"/>
            <p:nvPr/>
          </p:nvPicPr>
          <p:blipFill rotWithShape="1">
            <a:blip r:embed="rId7">
              <a:alphaModFix/>
            </a:blip>
            <a:srcRect l="4600" t="10954" r="4491" b="-9"/>
            <a:stretch/>
          </p:blipFill>
          <p:spPr>
            <a:xfrm>
              <a:off x="1796895" y="438925"/>
              <a:ext cx="1540950" cy="37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13" name="Google Shape;313;p25"/>
            <p:cNvCxnSpPr/>
            <p:nvPr/>
          </p:nvCxnSpPr>
          <p:spPr>
            <a:xfrm>
              <a:off x="1630992" y="49411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4" name="Google Shape;314;p25"/>
            <p:cNvCxnSpPr/>
            <p:nvPr/>
          </p:nvCxnSpPr>
          <p:spPr>
            <a:xfrm>
              <a:off x="3503747" y="49416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315" name="Google Shape;315;p25" title="images (1).png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3669649" y="470763"/>
              <a:ext cx="611678" cy="307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6"/>
          <p:cNvSpPr/>
          <p:nvPr/>
        </p:nvSpPr>
        <p:spPr>
          <a:xfrm>
            <a:off x="0" y="-31200"/>
            <a:ext cx="12192000" cy="6920400"/>
          </a:xfrm>
          <a:prstGeom prst="rect">
            <a:avLst/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26"/>
          <p:cNvSpPr txBox="1"/>
          <p:nvPr/>
        </p:nvSpPr>
        <p:spPr>
          <a:xfrm>
            <a:off x="794601" y="1197950"/>
            <a:ext cx="965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Proven Results: Tires and Alignments</a:t>
            </a:r>
            <a:endParaRPr sz="3600" b="1">
              <a:solidFill>
                <a:srgbClr val="F26912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322" name="Google Shape;322;p26"/>
          <p:cNvCxnSpPr/>
          <p:nvPr/>
        </p:nvCxnSpPr>
        <p:spPr>
          <a:xfrm>
            <a:off x="609575" y="1262750"/>
            <a:ext cx="0" cy="424500"/>
          </a:xfrm>
          <a:prstGeom prst="straightConnector1">
            <a:avLst/>
          </a:prstGeom>
          <a:noFill/>
          <a:ln w="38100" cap="flat" cmpd="sng">
            <a:solidFill>
              <a:srgbClr val="F2691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3" name="Google Shape;323;p26"/>
          <p:cNvSpPr/>
          <p:nvPr/>
        </p:nvSpPr>
        <p:spPr>
          <a:xfrm>
            <a:off x="523875" y="2511475"/>
            <a:ext cx="5017200" cy="3286500"/>
          </a:xfrm>
          <a:prstGeom prst="roundRect">
            <a:avLst>
              <a:gd name="adj" fmla="val 4688"/>
            </a:avLst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8900044" scaled="0"/>
          </a:gradFill>
          <a:ln w="97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300" tIns="93300" rIns="93300" bIns="933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29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26"/>
          <p:cNvSpPr txBox="1"/>
          <p:nvPr/>
        </p:nvSpPr>
        <p:spPr>
          <a:xfrm>
            <a:off x="748152" y="2730302"/>
            <a:ext cx="42105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0" b="1" i="0" u="none" strike="noStrike" cap="none">
                <a:solidFill>
                  <a:srgbClr val="F26912"/>
                </a:solidFill>
                <a:latin typeface="Inter Tight"/>
                <a:ea typeface="Inter Tight"/>
                <a:cs typeface="Inter Tight"/>
                <a:sym typeface="Inter Tight"/>
              </a:rPr>
              <a:t>+35%</a:t>
            </a:r>
            <a:endParaRPr sz="8600" b="1">
              <a:solidFill>
                <a:srgbClr val="F26912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25" name="Google Shape;325;p26"/>
          <p:cNvSpPr txBox="1"/>
          <p:nvPr/>
        </p:nvSpPr>
        <p:spPr>
          <a:xfrm>
            <a:off x="794599" y="4394764"/>
            <a:ext cx="28113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62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Tire Sales Volume</a:t>
            </a:r>
            <a:endParaRPr sz="1962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26" name="Google Shape;326;p26"/>
          <p:cNvSpPr txBox="1"/>
          <p:nvPr/>
        </p:nvSpPr>
        <p:spPr>
          <a:xfrm>
            <a:off x="794627" y="4908575"/>
            <a:ext cx="43164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73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Achieved in Silver Star's first full month of automated drive-through scanning compared to previous year.</a:t>
            </a:r>
            <a:endParaRPr sz="1373"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327" name="Google Shape;327;p26"/>
          <p:cNvCxnSpPr/>
          <p:nvPr/>
        </p:nvCxnSpPr>
        <p:spPr>
          <a:xfrm>
            <a:off x="804100" y="4128125"/>
            <a:ext cx="40986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8" name="Google Shape;328;p26"/>
          <p:cNvSpPr/>
          <p:nvPr/>
        </p:nvSpPr>
        <p:spPr>
          <a:xfrm>
            <a:off x="5948975" y="2511475"/>
            <a:ext cx="5017200" cy="3286500"/>
          </a:xfrm>
          <a:prstGeom prst="roundRect">
            <a:avLst>
              <a:gd name="adj" fmla="val 4688"/>
            </a:avLst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8900044" scaled="0"/>
          </a:gradFill>
          <a:ln w="97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300" tIns="93300" rIns="93300" bIns="933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29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26"/>
          <p:cNvSpPr txBox="1"/>
          <p:nvPr/>
        </p:nvSpPr>
        <p:spPr>
          <a:xfrm>
            <a:off x="6173252" y="2730302"/>
            <a:ext cx="42105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0" b="1" i="0" u="none" strike="noStrike" cap="none">
                <a:solidFill>
                  <a:srgbClr val="F26912"/>
                </a:solidFill>
                <a:latin typeface="Inter Tight"/>
                <a:ea typeface="Inter Tight"/>
                <a:cs typeface="Inter Tight"/>
                <a:sym typeface="Inter Tight"/>
              </a:rPr>
              <a:t>+</a:t>
            </a:r>
            <a:r>
              <a:rPr lang="en-US" sz="8600" b="1">
                <a:solidFill>
                  <a:srgbClr val="F26912"/>
                </a:solidFill>
                <a:latin typeface="Inter Tight"/>
                <a:ea typeface="Inter Tight"/>
                <a:cs typeface="Inter Tight"/>
                <a:sym typeface="Inter Tight"/>
              </a:rPr>
              <a:t>12</a:t>
            </a:r>
            <a:r>
              <a:rPr lang="en-US" sz="8600" b="1" i="0" u="none" strike="noStrike" cap="none">
                <a:solidFill>
                  <a:srgbClr val="F26912"/>
                </a:solidFill>
                <a:latin typeface="Inter Tight"/>
                <a:ea typeface="Inter Tight"/>
                <a:cs typeface="Inter Tight"/>
                <a:sym typeface="Inter Tight"/>
              </a:rPr>
              <a:t>%</a:t>
            </a:r>
            <a:endParaRPr sz="8600" b="1">
              <a:solidFill>
                <a:srgbClr val="F26912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30" name="Google Shape;330;p26"/>
          <p:cNvSpPr txBox="1"/>
          <p:nvPr/>
        </p:nvSpPr>
        <p:spPr>
          <a:xfrm>
            <a:off x="6219699" y="4394764"/>
            <a:ext cx="28113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62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Wheel Alignments</a:t>
            </a:r>
            <a:endParaRPr sz="1962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31" name="Google Shape;331;p26"/>
          <p:cNvSpPr txBox="1"/>
          <p:nvPr/>
        </p:nvSpPr>
        <p:spPr>
          <a:xfrm>
            <a:off x="6219727" y="4908575"/>
            <a:ext cx="43164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73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Full-surface tire groove mapping catches early inner/outer rib wear, unlocking immediate alignment opportunities.</a:t>
            </a:r>
            <a:endParaRPr sz="1373"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332" name="Google Shape;332;p26"/>
          <p:cNvCxnSpPr/>
          <p:nvPr/>
        </p:nvCxnSpPr>
        <p:spPr>
          <a:xfrm>
            <a:off x="6229200" y="4128125"/>
            <a:ext cx="40986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33" name="Google Shape;333;p26"/>
          <p:cNvGrpSpPr/>
          <p:nvPr/>
        </p:nvGrpSpPr>
        <p:grpSpPr>
          <a:xfrm>
            <a:off x="609578" y="438925"/>
            <a:ext cx="3671749" cy="371475"/>
            <a:chOff x="609578" y="438925"/>
            <a:chExt cx="3671749" cy="371475"/>
          </a:xfrm>
        </p:grpSpPr>
        <p:pic>
          <p:nvPicPr>
            <p:cNvPr id="334" name="Google Shape;334;p26" title="UVEYE-logotype_orange+blue(1)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09578" y="514489"/>
              <a:ext cx="855512" cy="220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5" name="Google Shape;335;p26" descr="Logo for Silver Star Motors with a white Mercedes-Benz style star emblem on a navy background."/>
            <p:cNvPicPr preferRelativeResize="0"/>
            <p:nvPr/>
          </p:nvPicPr>
          <p:blipFill rotWithShape="1">
            <a:blip r:embed="rId4">
              <a:alphaModFix/>
            </a:blip>
            <a:srcRect l="4600" t="10954" r="4491" b="-9"/>
            <a:stretch/>
          </p:blipFill>
          <p:spPr>
            <a:xfrm>
              <a:off x="1796895" y="438925"/>
              <a:ext cx="1540950" cy="37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36" name="Google Shape;336;p26"/>
            <p:cNvCxnSpPr/>
            <p:nvPr/>
          </p:nvCxnSpPr>
          <p:spPr>
            <a:xfrm>
              <a:off x="1630992" y="49411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7" name="Google Shape;337;p26"/>
            <p:cNvCxnSpPr/>
            <p:nvPr/>
          </p:nvCxnSpPr>
          <p:spPr>
            <a:xfrm>
              <a:off x="3503747" y="49416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338" name="Google Shape;338;p26" title="images (1)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669649" y="470763"/>
              <a:ext cx="611678" cy="307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7"/>
          <p:cNvSpPr/>
          <p:nvPr/>
        </p:nvSpPr>
        <p:spPr>
          <a:xfrm>
            <a:off x="0" y="5"/>
            <a:ext cx="12192000" cy="6858000"/>
          </a:xfrm>
          <a:prstGeom prst="rect">
            <a:avLst/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7"/>
          <p:cNvSpPr txBox="1"/>
          <p:nvPr/>
        </p:nvSpPr>
        <p:spPr>
          <a:xfrm>
            <a:off x="794601" y="1197950"/>
            <a:ext cx="965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Proven Results: Customer Retention</a:t>
            </a:r>
            <a:endParaRPr sz="3600" b="1">
              <a:solidFill>
                <a:srgbClr val="F26912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345" name="Google Shape;345;p27"/>
          <p:cNvCxnSpPr/>
          <p:nvPr/>
        </p:nvCxnSpPr>
        <p:spPr>
          <a:xfrm>
            <a:off x="609575" y="1262750"/>
            <a:ext cx="0" cy="424500"/>
          </a:xfrm>
          <a:prstGeom prst="straightConnector1">
            <a:avLst/>
          </a:prstGeom>
          <a:noFill/>
          <a:ln w="38100" cap="flat" cmpd="sng">
            <a:solidFill>
              <a:srgbClr val="F2691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6" name="Google Shape;346;p27"/>
          <p:cNvSpPr/>
          <p:nvPr/>
        </p:nvSpPr>
        <p:spPr>
          <a:xfrm>
            <a:off x="523875" y="2511475"/>
            <a:ext cx="5017200" cy="3286500"/>
          </a:xfrm>
          <a:prstGeom prst="roundRect">
            <a:avLst>
              <a:gd name="adj" fmla="val 4688"/>
            </a:avLst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8900044" scaled="0"/>
          </a:gradFill>
          <a:ln w="97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300" tIns="93300" rIns="93300" bIns="933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29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27"/>
          <p:cNvSpPr txBox="1"/>
          <p:nvPr/>
        </p:nvSpPr>
        <p:spPr>
          <a:xfrm>
            <a:off x="748152" y="2730302"/>
            <a:ext cx="42105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0" b="1">
                <a:solidFill>
                  <a:srgbClr val="F26912"/>
                </a:solidFill>
                <a:latin typeface="Inter Tight"/>
                <a:ea typeface="Inter Tight"/>
                <a:cs typeface="Inter Tight"/>
                <a:sym typeface="Inter Tight"/>
              </a:rPr>
              <a:t>143%</a:t>
            </a:r>
            <a:endParaRPr sz="8600" b="1">
              <a:solidFill>
                <a:srgbClr val="F26912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48" name="Google Shape;348;p27"/>
          <p:cNvSpPr txBox="1"/>
          <p:nvPr/>
        </p:nvSpPr>
        <p:spPr>
          <a:xfrm>
            <a:off x="794599" y="4394764"/>
            <a:ext cx="28113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62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Service Loyalty Index</a:t>
            </a:r>
            <a:endParaRPr sz="1962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49" name="Google Shape;349;p27"/>
          <p:cNvSpPr txBox="1"/>
          <p:nvPr/>
        </p:nvSpPr>
        <p:spPr>
          <a:xfrm>
            <a:off x="794627" y="4908575"/>
            <a:ext cx="43164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73" b="1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Retention is Built on Consistent Experience </a:t>
            </a:r>
            <a:r>
              <a:rPr lang="en-US" sz="1373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Mercedes-Benz Service Loyalty Performance Benchmark</a:t>
            </a:r>
            <a:endParaRPr sz="1373"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350" name="Google Shape;350;p27"/>
          <p:cNvCxnSpPr/>
          <p:nvPr/>
        </p:nvCxnSpPr>
        <p:spPr>
          <a:xfrm>
            <a:off x="804100" y="4128125"/>
            <a:ext cx="40986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1" name="Google Shape;351;p27"/>
          <p:cNvSpPr txBox="1"/>
          <p:nvPr/>
        </p:nvSpPr>
        <p:spPr>
          <a:xfrm>
            <a:off x="6136400" y="3029075"/>
            <a:ext cx="5178300" cy="19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At Silver Star Motors, we define a retained client as recurring business within 12 to 13 months. By coupling high-tech inspection scans with VIP amenities - warm  welcomes, loaners, and rideshare options - we eliminate friction.</a:t>
            </a:r>
            <a:b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b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As long as the client is fully informed and sees the truth upfront, they are satisfied. Satisfaction isn't driven by low prices - it's driven by absolute transparency.</a:t>
            </a:r>
            <a:endParaRPr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grpSp>
        <p:nvGrpSpPr>
          <p:cNvPr id="352" name="Google Shape;352;p27"/>
          <p:cNvGrpSpPr/>
          <p:nvPr/>
        </p:nvGrpSpPr>
        <p:grpSpPr>
          <a:xfrm>
            <a:off x="609578" y="438925"/>
            <a:ext cx="3671749" cy="371475"/>
            <a:chOff x="609578" y="438925"/>
            <a:chExt cx="3671749" cy="371475"/>
          </a:xfrm>
        </p:grpSpPr>
        <p:pic>
          <p:nvPicPr>
            <p:cNvPr id="353" name="Google Shape;353;p27" title="UVEYE-logotype_orange+blue(1)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09578" y="514489"/>
              <a:ext cx="855512" cy="220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4" name="Google Shape;354;p27" descr="Logo for Silver Star Motors with a white Mercedes-Benz style star emblem on a navy background."/>
            <p:cNvPicPr preferRelativeResize="0"/>
            <p:nvPr/>
          </p:nvPicPr>
          <p:blipFill rotWithShape="1">
            <a:blip r:embed="rId4">
              <a:alphaModFix/>
            </a:blip>
            <a:srcRect l="4600" t="10954" r="4491" b="-9"/>
            <a:stretch/>
          </p:blipFill>
          <p:spPr>
            <a:xfrm>
              <a:off x="1796895" y="438925"/>
              <a:ext cx="1540950" cy="37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55" name="Google Shape;355;p27"/>
            <p:cNvCxnSpPr/>
            <p:nvPr/>
          </p:nvCxnSpPr>
          <p:spPr>
            <a:xfrm>
              <a:off x="1630992" y="49411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6" name="Google Shape;356;p27"/>
            <p:cNvCxnSpPr/>
            <p:nvPr/>
          </p:nvCxnSpPr>
          <p:spPr>
            <a:xfrm>
              <a:off x="3503747" y="49416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357" name="Google Shape;357;p27" title="images (1)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669649" y="470763"/>
              <a:ext cx="611678" cy="307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8"/>
          <p:cNvSpPr/>
          <p:nvPr/>
        </p:nvSpPr>
        <p:spPr>
          <a:xfrm>
            <a:off x="0" y="0"/>
            <a:ext cx="12192000" cy="6920400"/>
          </a:xfrm>
          <a:prstGeom prst="rect">
            <a:avLst/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8"/>
          <p:cNvSpPr txBox="1"/>
          <p:nvPr/>
        </p:nvSpPr>
        <p:spPr>
          <a:xfrm>
            <a:off x="794601" y="1197950"/>
            <a:ext cx="965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Dealer Perspective</a:t>
            </a:r>
            <a:endParaRPr sz="3600" b="1">
              <a:solidFill>
                <a:srgbClr val="F26912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364" name="Google Shape;364;p28"/>
          <p:cNvCxnSpPr/>
          <p:nvPr/>
        </p:nvCxnSpPr>
        <p:spPr>
          <a:xfrm>
            <a:off x="609575" y="1262750"/>
            <a:ext cx="0" cy="424500"/>
          </a:xfrm>
          <a:prstGeom prst="straightConnector1">
            <a:avLst/>
          </a:prstGeom>
          <a:noFill/>
          <a:ln w="38100" cap="flat" cmpd="sng">
            <a:solidFill>
              <a:srgbClr val="F2691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5" name="Google Shape;365;p28"/>
          <p:cNvSpPr txBox="1"/>
          <p:nvPr/>
        </p:nvSpPr>
        <p:spPr>
          <a:xfrm>
            <a:off x="609564" y="2778225"/>
            <a:ext cx="108348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 u="none" strike="noStrike" cap="none">
                <a:solidFill>
                  <a:srgbClr val="F4F6FA"/>
                </a:solidFill>
                <a:latin typeface="Inter Tight"/>
                <a:ea typeface="Inter Tight"/>
                <a:cs typeface="Inter Tight"/>
                <a:sym typeface="Inter Tight"/>
              </a:rPr>
              <a:t>"Visuals take all the mystery away. When clients see the scan with their own license plate, the sales friction is gone. It becomes a collaborative conversation about keeping their vehicle safe."</a:t>
            </a:r>
            <a:endParaRPr sz="2400" i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66" name="Google Shape;366;p28"/>
          <p:cNvSpPr txBox="1"/>
          <p:nvPr/>
        </p:nvSpPr>
        <p:spPr>
          <a:xfrm>
            <a:off x="609564" y="4385099"/>
            <a:ext cx="2298000" cy="3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33" b="1" i="0" u="none" strike="noStrike" cap="none">
                <a:solidFill>
                  <a:srgbClr val="F26912"/>
                </a:solidFill>
                <a:latin typeface="Inter Tight"/>
                <a:ea typeface="Inter Tight"/>
                <a:cs typeface="Inter Tight"/>
                <a:sym typeface="Inter Tight"/>
              </a:rPr>
              <a:t>Gus Karagianis</a:t>
            </a:r>
            <a:endParaRPr sz="2433" b="1">
              <a:solidFill>
                <a:srgbClr val="F26912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67" name="Google Shape;367;p28"/>
          <p:cNvSpPr txBox="1"/>
          <p:nvPr/>
        </p:nvSpPr>
        <p:spPr>
          <a:xfrm>
            <a:off x="609564" y="4851825"/>
            <a:ext cx="4600200" cy="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48" i="0" u="none" strike="noStrike" cap="none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rPr>
              <a:t>Service Director</a:t>
            </a:r>
            <a:r>
              <a:rPr lang="en-US" sz="1548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rPr>
              <a:t>, S</a:t>
            </a:r>
            <a:r>
              <a:rPr lang="en-US" sz="1548" i="0" u="none" strike="noStrike" cap="none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rPr>
              <a:t>ilver Star Motors</a:t>
            </a:r>
            <a:endParaRPr sz="1548">
              <a:solidFill>
                <a:schemeClr val="lt1"/>
              </a:solidFill>
              <a:latin typeface="Inter Tight Medium"/>
              <a:ea typeface="Inter Tight Medium"/>
              <a:cs typeface="Inter Tight Medium"/>
              <a:sym typeface="Inter Tight Medium"/>
            </a:endParaRPr>
          </a:p>
        </p:txBody>
      </p:sp>
      <p:grpSp>
        <p:nvGrpSpPr>
          <p:cNvPr id="368" name="Google Shape;368;p28"/>
          <p:cNvGrpSpPr/>
          <p:nvPr/>
        </p:nvGrpSpPr>
        <p:grpSpPr>
          <a:xfrm>
            <a:off x="609578" y="438925"/>
            <a:ext cx="3671749" cy="371475"/>
            <a:chOff x="609578" y="438925"/>
            <a:chExt cx="3671749" cy="371475"/>
          </a:xfrm>
        </p:grpSpPr>
        <p:pic>
          <p:nvPicPr>
            <p:cNvPr id="369" name="Google Shape;369;p28" title="UVEYE-logotype_orange+blue(1)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09578" y="514489"/>
              <a:ext cx="855512" cy="220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0" name="Google Shape;370;p28" descr="Logo for Silver Star Motors with a white Mercedes-Benz style star emblem on a navy background."/>
            <p:cNvPicPr preferRelativeResize="0"/>
            <p:nvPr/>
          </p:nvPicPr>
          <p:blipFill rotWithShape="1">
            <a:blip r:embed="rId4">
              <a:alphaModFix/>
            </a:blip>
            <a:srcRect l="4600" t="10954" r="4491" b="-9"/>
            <a:stretch/>
          </p:blipFill>
          <p:spPr>
            <a:xfrm>
              <a:off x="1796895" y="438925"/>
              <a:ext cx="1540950" cy="37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71" name="Google Shape;371;p28"/>
            <p:cNvCxnSpPr/>
            <p:nvPr/>
          </p:nvCxnSpPr>
          <p:spPr>
            <a:xfrm>
              <a:off x="1630992" y="49411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2" name="Google Shape;372;p28"/>
            <p:cNvCxnSpPr/>
            <p:nvPr/>
          </p:nvCxnSpPr>
          <p:spPr>
            <a:xfrm>
              <a:off x="3503747" y="49416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373" name="Google Shape;373;p28" title="images (1)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669649" y="470763"/>
              <a:ext cx="611678" cy="307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29"/>
          <p:cNvSpPr txBox="1"/>
          <p:nvPr/>
        </p:nvSpPr>
        <p:spPr>
          <a:xfrm>
            <a:off x="794601" y="1197950"/>
            <a:ext cx="965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Protecting Tire and Retention Value</a:t>
            </a:r>
            <a:endParaRPr sz="3600" b="1">
              <a:solidFill>
                <a:srgbClr val="F26912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380" name="Google Shape;380;p29"/>
          <p:cNvCxnSpPr/>
          <p:nvPr/>
        </p:nvCxnSpPr>
        <p:spPr>
          <a:xfrm>
            <a:off x="609575" y="1262750"/>
            <a:ext cx="0" cy="424500"/>
          </a:xfrm>
          <a:prstGeom prst="straightConnector1">
            <a:avLst/>
          </a:prstGeom>
          <a:noFill/>
          <a:ln w="38100" cap="flat" cmpd="sng">
            <a:solidFill>
              <a:srgbClr val="F2691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1" name="Google Shape;381;p29"/>
          <p:cNvSpPr/>
          <p:nvPr/>
        </p:nvSpPr>
        <p:spPr>
          <a:xfrm>
            <a:off x="552688" y="2286146"/>
            <a:ext cx="4875300" cy="1776300"/>
          </a:xfrm>
          <a:prstGeom prst="roundRect">
            <a:avLst>
              <a:gd name="adj" fmla="val 4933"/>
            </a:avLst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8900044" scaled="0"/>
          </a:gra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9675" tIns="89675" rIns="89675" bIns="896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73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29"/>
          <p:cNvSpPr txBox="1"/>
          <p:nvPr/>
        </p:nvSpPr>
        <p:spPr>
          <a:xfrm>
            <a:off x="794599" y="2999898"/>
            <a:ext cx="34986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62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Immediate Visual Tread Depth</a:t>
            </a:r>
            <a:endParaRPr sz="1962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83" name="Google Shape;383;p29"/>
          <p:cNvSpPr txBox="1"/>
          <p:nvPr/>
        </p:nvSpPr>
        <p:spPr>
          <a:xfrm>
            <a:off x="794614" y="3390695"/>
            <a:ext cx="42279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3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Scanners read tire tread across the entire surface, detecting alignment wear instantly at check-in.</a:t>
            </a:r>
            <a:endParaRPr sz="1273"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84" name="Google Shape;384;p29"/>
          <p:cNvSpPr/>
          <p:nvPr/>
        </p:nvSpPr>
        <p:spPr>
          <a:xfrm>
            <a:off x="5669446" y="2286146"/>
            <a:ext cx="4875300" cy="1776300"/>
          </a:xfrm>
          <a:prstGeom prst="roundRect">
            <a:avLst>
              <a:gd name="adj" fmla="val 4933"/>
            </a:avLst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8900044" scaled="0"/>
          </a:gra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9675" tIns="89675" rIns="89675" bIns="896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73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29"/>
          <p:cNvSpPr txBox="1"/>
          <p:nvPr/>
        </p:nvSpPr>
        <p:spPr>
          <a:xfrm>
            <a:off x="5906195" y="2999900"/>
            <a:ext cx="34986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62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Instant Counter Quotes</a:t>
            </a:r>
            <a:endParaRPr sz="1962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86" name="Google Shape;386;p29"/>
          <p:cNvSpPr txBox="1"/>
          <p:nvPr/>
        </p:nvSpPr>
        <p:spPr>
          <a:xfrm>
            <a:off x="5906215" y="3390696"/>
            <a:ext cx="42291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3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Advisors pull immediate replacement quotes while reviewing the visual report, eliminating third-party price shopping.</a:t>
            </a:r>
            <a:endParaRPr sz="1273"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87" name="Google Shape;387;p29"/>
          <p:cNvSpPr/>
          <p:nvPr/>
        </p:nvSpPr>
        <p:spPr>
          <a:xfrm>
            <a:off x="5669446" y="4317371"/>
            <a:ext cx="4875300" cy="1776300"/>
          </a:xfrm>
          <a:prstGeom prst="roundRect">
            <a:avLst>
              <a:gd name="adj" fmla="val 4933"/>
            </a:avLst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8900044" scaled="0"/>
          </a:gra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9675" tIns="89675" rIns="89675" bIns="896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73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29"/>
          <p:cNvSpPr txBox="1"/>
          <p:nvPr/>
        </p:nvSpPr>
        <p:spPr>
          <a:xfrm>
            <a:off x="5906191" y="5031125"/>
            <a:ext cx="40605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62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The 13-Month Window</a:t>
            </a:r>
            <a:endParaRPr sz="1962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89" name="Google Shape;389;p29"/>
          <p:cNvSpPr txBox="1"/>
          <p:nvPr/>
        </p:nvSpPr>
        <p:spPr>
          <a:xfrm>
            <a:off x="5906217" y="5421921"/>
            <a:ext cx="4298100" cy="450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3" dirty="0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Proactively catching tire and brake wear ensures drivers return within the critical 12-to-18-month loyalty threshold.</a:t>
            </a:r>
            <a:endParaRPr sz="1273" dirty="0"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90" name="Google Shape;390;p29"/>
          <p:cNvSpPr/>
          <p:nvPr/>
        </p:nvSpPr>
        <p:spPr>
          <a:xfrm>
            <a:off x="552688" y="4317371"/>
            <a:ext cx="4875300" cy="1776300"/>
          </a:xfrm>
          <a:prstGeom prst="roundRect">
            <a:avLst>
              <a:gd name="adj" fmla="val 4933"/>
            </a:avLst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8900044" scaled="0"/>
          </a:gra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9675" tIns="89675" rIns="89675" bIns="896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73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29"/>
          <p:cNvSpPr/>
          <p:nvPr/>
        </p:nvSpPr>
        <p:spPr>
          <a:xfrm>
            <a:off x="552688" y="4317371"/>
            <a:ext cx="4875300" cy="1776300"/>
          </a:xfrm>
          <a:prstGeom prst="roundRect">
            <a:avLst>
              <a:gd name="adj" fmla="val 4933"/>
            </a:avLst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8900044" scaled="0"/>
          </a:gra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9675" tIns="89675" rIns="89675" bIns="896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73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29"/>
          <p:cNvSpPr txBox="1"/>
          <p:nvPr/>
        </p:nvSpPr>
        <p:spPr>
          <a:xfrm>
            <a:off x="794630" y="5031125"/>
            <a:ext cx="3567600" cy="3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62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The Dealership Value Add</a:t>
            </a:r>
            <a:endParaRPr sz="1962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93" name="Google Shape;393;p29"/>
          <p:cNvSpPr txBox="1"/>
          <p:nvPr/>
        </p:nvSpPr>
        <p:spPr>
          <a:xfrm>
            <a:off x="794627" y="5421921"/>
            <a:ext cx="44457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3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Pairing verified inspection data with a 1-year dealership road hazard warranty secures retention.</a:t>
            </a:r>
            <a:endParaRPr sz="1273"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394" name="Google Shape;394;p29" title="mystery_100dp_F15B22_FILL0_wght400_GRAD200_opsz48.png"/>
          <p:cNvPicPr preferRelativeResize="0"/>
          <p:nvPr/>
        </p:nvPicPr>
        <p:blipFill rotWithShape="1">
          <a:blip r:embed="rId3">
            <a:alphaModFix/>
          </a:blip>
          <a:srcRect l="6059"/>
          <a:stretch/>
        </p:blipFill>
        <p:spPr>
          <a:xfrm>
            <a:off x="802225" y="2467212"/>
            <a:ext cx="431510" cy="4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9" title="request_quote_100dp_F15B22_FILL0_wght400_GRAD200_opsz48.png"/>
          <p:cNvPicPr preferRelativeResize="0"/>
          <p:nvPr/>
        </p:nvPicPr>
        <p:blipFill rotWithShape="1">
          <a:blip r:embed="rId4">
            <a:alphaModFix/>
          </a:blip>
          <a:srcRect l="14428"/>
          <a:stretch/>
        </p:blipFill>
        <p:spPr>
          <a:xfrm>
            <a:off x="5899450" y="2467200"/>
            <a:ext cx="379964" cy="4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9" title="workspace_premium_100dp_F15B22_FILL0_wght400_GRAD200_opsz48.png"/>
          <p:cNvPicPr preferRelativeResize="0"/>
          <p:nvPr/>
        </p:nvPicPr>
        <p:blipFill rotWithShape="1">
          <a:blip r:embed="rId5">
            <a:alphaModFix/>
          </a:blip>
          <a:srcRect l="14075"/>
          <a:stretch/>
        </p:blipFill>
        <p:spPr>
          <a:xfrm>
            <a:off x="794600" y="4484397"/>
            <a:ext cx="379975" cy="442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29" title="event_repeat_100dp_F15B22_FILL0_wght400_GRAD200_opsz48.png"/>
          <p:cNvPicPr preferRelativeResize="0"/>
          <p:nvPr/>
        </p:nvPicPr>
        <p:blipFill rotWithShape="1">
          <a:blip r:embed="rId6">
            <a:alphaModFix/>
          </a:blip>
          <a:srcRect l="9926"/>
          <a:stretch/>
        </p:blipFill>
        <p:spPr>
          <a:xfrm>
            <a:off x="5906012" y="4494563"/>
            <a:ext cx="379975" cy="4218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8" name="Google Shape;398;p29"/>
          <p:cNvGrpSpPr/>
          <p:nvPr/>
        </p:nvGrpSpPr>
        <p:grpSpPr>
          <a:xfrm>
            <a:off x="609578" y="438925"/>
            <a:ext cx="3671749" cy="371475"/>
            <a:chOff x="609578" y="438925"/>
            <a:chExt cx="3671749" cy="371475"/>
          </a:xfrm>
        </p:grpSpPr>
        <p:pic>
          <p:nvPicPr>
            <p:cNvPr id="399" name="Google Shape;399;p29" title="UVEYE-logotype_orange+blue(1).png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09578" y="514489"/>
              <a:ext cx="855512" cy="220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0" name="Google Shape;400;p29" descr="Logo for Silver Star Motors with a white Mercedes-Benz style star emblem on a navy background."/>
            <p:cNvPicPr preferRelativeResize="0"/>
            <p:nvPr/>
          </p:nvPicPr>
          <p:blipFill rotWithShape="1">
            <a:blip r:embed="rId8">
              <a:alphaModFix/>
            </a:blip>
            <a:srcRect l="4600" t="10954" r="4491" b="-9"/>
            <a:stretch/>
          </p:blipFill>
          <p:spPr>
            <a:xfrm>
              <a:off x="1796895" y="438925"/>
              <a:ext cx="1540950" cy="37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01" name="Google Shape;401;p29"/>
            <p:cNvCxnSpPr/>
            <p:nvPr/>
          </p:nvCxnSpPr>
          <p:spPr>
            <a:xfrm>
              <a:off x="1630992" y="49411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2" name="Google Shape;402;p29"/>
            <p:cNvCxnSpPr/>
            <p:nvPr/>
          </p:nvCxnSpPr>
          <p:spPr>
            <a:xfrm>
              <a:off x="3503747" y="49416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403" name="Google Shape;403;p29" title="images (1).png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3669649" y="470763"/>
              <a:ext cx="611678" cy="307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0"/>
          <p:cNvSpPr/>
          <p:nvPr/>
        </p:nvSpPr>
        <p:spPr>
          <a:xfrm>
            <a:off x="0" y="0"/>
            <a:ext cx="12192000" cy="6920400"/>
          </a:xfrm>
          <a:prstGeom prst="rect">
            <a:avLst/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30"/>
          <p:cNvSpPr txBox="1"/>
          <p:nvPr/>
        </p:nvSpPr>
        <p:spPr>
          <a:xfrm>
            <a:off x="794601" y="1197950"/>
            <a:ext cx="965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Protecting Shop and Integrity</a:t>
            </a:r>
            <a:endParaRPr sz="3600" b="1">
              <a:solidFill>
                <a:srgbClr val="F26912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410" name="Google Shape;410;p30"/>
          <p:cNvCxnSpPr/>
          <p:nvPr/>
        </p:nvCxnSpPr>
        <p:spPr>
          <a:xfrm>
            <a:off x="609575" y="1262750"/>
            <a:ext cx="0" cy="424500"/>
          </a:xfrm>
          <a:prstGeom prst="straightConnector1">
            <a:avLst/>
          </a:prstGeom>
          <a:noFill/>
          <a:ln w="38100" cap="flat" cmpd="sng">
            <a:solidFill>
              <a:srgbClr val="F2691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1" name="Google Shape;411;p30"/>
          <p:cNvSpPr txBox="1"/>
          <p:nvPr/>
        </p:nvSpPr>
        <p:spPr>
          <a:xfrm>
            <a:off x="6127100" y="2737025"/>
            <a:ext cx="5196900" cy="25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>
                <a:solidFill>
                  <a:srgbClr val="F26912"/>
                </a:solidFill>
                <a:latin typeface="Inter Tight"/>
                <a:ea typeface="Inter Tight"/>
                <a:cs typeface="Inter Tight"/>
                <a:sym typeface="Inter Tight"/>
              </a:rPr>
              <a:t>Pre-Service vs. Post-Service Capture</a:t>
            </a:r>
            <a:b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b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Automated visual capture on both entry and exit provides an irrefutable audit trail. When customers raise questions about pre-existing damage, advisors review timestamped images together.</a:t>
            </a:r>
            <a:endParaRPr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Objective condition reports protect technician integrity, prevent costly dispute payouts, and turn potential conflicts into long-term trust.</a:t>
            </a:r>
            <a:endParaRPr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412" name="Google Shape;412;p30" title="UVeye_automatic_inspection_system_at_Mercedes_Benz_Manhattan.jpg"/>
          <p:cNvPicPr preferRelativeResize="0"/>
          <p:nvPr/>
        </p:nvPicPr>
        <p:blipFill rotWithShape="1">
          <a:blip r:embed="rId3">
            <a:alphaModFix/>
          </a:blip>
          <a:srcRect l="10865" r="13686" b="11032"/>
          <a:stretch/>
        </p:blipFill>
        <p:spPr>
          <a:xfrm>
            <a:off x="609575" y="2309663"/>
            <a:ext cx="4727100" cy="3389100"/>
          </a:xfrm>
          <a:prstGeom prst="roundRect">
            <a:avLst>
              <a:gd name="adj" fmla="val 3300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413" name="Google Shape;413;p30"/>
          <p:cNvGrpSpPr/>
          <p:nvPr/>
        </p:nvGrpSpPr>
        <p:grpSpPr>
          <a:xfrm>
            <a:off x="609578" y="438925"/>
            <a:ext cx="3671749" cy="371475"/>
            <a:chOff x="609578" y="438925"/>
            <a:chExt cx="3671749" cy="371475"/>
          </a:xfrm>
        </p:grpSpPr>
        <p:pic>
          <p:nvPicPr>
            <p:cNvPr id="414" name="Google Shape;414;p30" title="UVEYE-logotype_orange+blue(1)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09578" y="514489"/>
              <a:ext cx="855512" cy="220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5" name="Google Shape;415;p30" descr="Logo for Silver Star Motors with a white Mercedes-Benz style star emblem on a navy background."/>
            <p:cNvPicPr preferRelativeResize="0"/>
            <p:nvPr/>
          </p:nvPicPr>
          <p:blipFill rotWithShape="1">
            <a:blip r:embed="rId5">
              <a:alphaModFix/>
            </a:blip>
            <a:srcRect l="4600" t="10954" r="4491" b="-9"/>
            <a:stretch/>
          </p:blipFill>
          <p:spPr>
            <a:xfrm>
              <a:off x="1796895" y="438925"/>
              <a:ext cx="1540950" cy="37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16" name="Google Shape;416;p30"/>
            <p:cNvCxnSpPr/>
            <p:nvPr/>
          </p:nvCxnSpPr>
          <p:spPr>
            <a:xfrm>
              <a:off x="1630992" y="49411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7" name="Google Shape;417;p30"/>
            <p:cNvCxnSpPr/>
            <p:nvPr/>
          </p:nvCxnSpPr>
          <p:spPr>
            <a:xfrm>
              <a:off x="3503747" y="49416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418" name="Google Shape;418;p30" title="images (1)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669649" y="470763"/>
              <a:ext cx="611678" cy="307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31"/>
          <p:cNvSpPr txBox="1"/>
          <p:nvPr/>
        </p:nvSpPr>
        <p:spPr>
          <a:xfrm>
            <a:off x="794601" y="1197950"/>
            <a:ext cx="965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NYC Driving Realities and Wear</a:t>
            </a:r>
            <a:endParaRPr sz="3600" b="1">
              <a:solidFill>
                <a:srgbClr val="F26912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425" name="Google Shape;425;p31"/>
          <p:cNvCxnSpPr/>
          <p:nvPr/>
        </p:nvCxnSpPr>
        <p:spPr>
          <a:xfrm>
            <a:off x="609575" y="1262750"/>
            <a:ext cx="0" cy="424500"/>
          </a:xfrm>
          <a:prstGeom prst="straightConnector1">
            <a:avLst/>
          </a:prstGeom>
          <a:noFill/>
          <a:ln w="38100" cap="flat" cmpd="sng">
            <a:solidFill>
              <a:srgbClr val="F2691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6" name="Google Shape;426;p31"/>
          <p:cNvSpPr txBox="1"/>
          <p:nvPr/>
        </p:nvSpPr>
        <p:spPr>
          <a:xfrm>
            <a:off x="6127100" y="2533475"/>
            <a:ext cx="5196900" cy="29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Metro New York Conditions: </a:t>
            </a:r>
            <a: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Severe potholes, tight curbs, harsh winter salt, and stop-and-go braking - inflict heavy, invisible damage on customer vehicles. </a:t>
            </a:r>
            <a:b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b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r>
              <a:rPr lang="en-US" b="1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Curb Rash &amp; Rim Bends: </a:t>
            </a:r>
            <a: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Scanners catch wheel lip impact and hairline rim cracks before customer liability disputes arise. </a:t>
            </a:r>
            <a:b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b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r>
              <a:rPr lang="en-US" b="1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Uneven Tread &amp; Road Hazards: </a:t>
            </a:r>
            <a: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Early detection of alignment pull saves high-performance tires from premature failure. </a:t>
            </a:r>
            <a:b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b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r>
              <a:rPr lang="en-US" b="1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Pre/Post Service Audit: </a:t>
            </a:r>
            <a: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Entry/exit scans create an indisputable visual record protecting dealership technician integrity</a:t>
            </a:r>
            <a:endParaRPr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427" name="Google Shape;427;p31" title="pothole1-articleLarge.png"/>
          <p:cNvPicPr preferRelativeResize="0"/>
          <p:nvPr/>
        </p:nvPicPr>
        <p:blipFill rotWithShape="1">
          <a:blip r:embed="rId3">
            <a:alphaModFix/>
          </a:blip>
          <a:srcRect l="12523" t="3943" r="12531" b="3943"/>
          <a:stretch/>
        </p:blipFill>
        <p:spPr>
          <a:xfrm>
            <a:off x="609575" y="2309663"/>
            <a:ext cx="4727100" cy="3389100"/>
          </a:xfrm>
          <a:prstGeom prst="roundRect">
            <a:avLst>
              <a:gd name="adj" fmla="val 3300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428" name="Google Shape;428;p31"/>
          <p:cNvGrpSpPr/>
          <p:nvPr/>
        </p:nvGrpSpPr>
        <p:grpSpPr>
          <a:xfrm>
            <a:off x="609578" y="438925"/>
            <a:ext cx="3671749" cy="371475"/>
            <a:chOff x="609578" y="438925"/>
            <a:chExt cx="3671749" cy="371475"/>
          </a:xfrm>
        </p:grpSpPr>
        <p:pic>
          <p:nvPicPr>
            <p:cNvPr id="429" name="Google Shape;429;p31" title="UVEYE-logotype_orange+blue(1)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09578" y="514489"/>
              <a:ext cx="855512" cy="220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0" name="Google Shape;430;p31" descr="Logo for Silver Star Motors with a white Mercedes-Benz style star emblem on a navy background."/>
            <p:cNvPicPr preferRelativeResize="0"/>
            <p:nvPr/>
          </p:nvPicPr>
          <p:blipFill rotWithShape="1">
            <a:blip r:embed="rId5">
              <a:alphaModFix/>
            </a:blip>
            <a:srcRect l="4600" t="10954" r="4491" b="-9"/>
            <a:stretch/>
          </p:blipFill>
          <p:spPr>
            <a:xfrm>
              <a:off x="1796895" y="438925"/>
              <a:ext cx="1540950" cy="37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31" name="Google Shape;431;p31"/>
            <p:cNvCxnSpPr/>
            <p:nvPr/>
          </p:nvCxnSpPr>
          <p:spPr>
            <a:xfrm>
              <a:off x="1630992" y="49411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2" name="Google Shape;432;p31"/>
            <p:cNvCxnSpPr/>
            <p:nvPr/>
          </p:nvCxnSpPr>
          <p:spPr>
            <a:xfrm>
              <a:off x="3503747" y="49416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433" name="Google Shape;433;p31" title="images (1)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669649" y="470763"/>
              <a:ext cx="611678" cy="307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2"/>
          <p:cNvSpPr/>
          <p:nvPr/>
        </p:nvSpPr>
        <p:spPr>
          <a:xfrm>
            <a:off x="0" y="-31200"/>
            <a:ext cx="12192000" cy="6920400"/>
          </a:xfrm>
          <a:prstGeom prst="rect">
            <a:avLst/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32"/>
          <p:cNvSpPr txBox="1"/>
          <p:nvPr/>
        </p:nvSpPr>
        <p:spPr>
          <a:xfrm>
            <a:off x="794601" y="1197950"/>
            <a:ext cx="965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Where the Industry is Headed</a:t>
            </a:r>
            <a:endParaRPr sz="3600" b="1">
              <a:solidFill>
                <a:srgbClr val="F26912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440" name="Google Shape;440;p32"/>
          <p:cNvCxnSpPr/>
          <p:nvPr/>
        </p:nvCxnSpPr>
        <p:spPr>
          <a:xfrm>
            <a:off x="609575" y="1262750"/>
            <a:ext cx="0" cy="424500"/>
          </a:xfrm>
          <a:prstGeom prst="straightConnector1">
            <a:avLst/>
          </a:prstGeom>
          <a:noFill/>
          <a:ln w="38100" cap="flat" cmpd="sng">
            <a:solidFill>
              <a:srgbClr val="F2691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41" name="Google Shape;441;p32" title="User Interface_Customer_image.jpg"/>
          <p:cNvPicPr preferRelativeResize="0"/>
          <p:nvPr/>
        </p:nvPicPr>
        <p:blipFill rotWithShape="1">
          <a:blip r:embed="rId3">
            <a:alphaModFix/>
          </a:blip>
          <a:srcRect r="6218"/>
          <a:stretch/>
        </p:blipFill>
        <p:spPr>
          <a:xfrm>
            <a:off x="609575" y="2309663"/>
            <a:ext cx="4727100" cy="3389100"/>
          </a:xfrm>
          <a:prstGeom prst="roundRect">
            <a:avLst>
              <a:gd name="adj" fmla="val 3300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42" name="Google Shape;442;p32"/>
          <p:cNvSpPr txBox="1"/>
          <p:nvPr/>
        </p:nvSpPr>
        <p:spPr>
          <a:xfrm>
            <a:off x="6113275" y="2568875"/>
            <a:ext cx="5196900" cy="28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>
                <a:solidFill>
                  <a:srgbClr val="F26912"/>
                </a:solidFill>
                <a:latin typeface="Inter Tight"/>
                <a:ea typeface="Inter Tight"/>
                <a:cs typeface="Inter Tight"/>
                <a:sym typeface="Inter Tight"/>
              </a:rPr>
              <a:t>Becoming Routine</a:t>
            </a:r>
            <a:b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b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Automated inspection is moving from a novelty into a routine step at check-in, as dealerships look for a faster, more consistent way to document vehicle condition.</a:t>
            </a:r>
            <a:endParaRPr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>
                <a:solidFill>
                  <a:srgbClr val="F26912"/>
                </a:solidFill>
                <a:latin typeface="Inter Tight"/>
                <a:ea typeface="Inter Tight"/>
                <a:cs typeface="Inter Tight"/>
                <a:sym typeface="Inter Tight"/>
              </a:rPr>
              <a:t>Beyond the Service Lane</a:t>
            </a:r>
            <a:b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b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r>
              <a:rPr lang="en-US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rPr>
              <a:t>The same kind of condition data is increasingly used earlier in a vehicle’s life too, informing appraisal and acquisition decisions, not just service write-ups.</a:t>
            </a:r>
            <a:endParaRPr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grpSp>
        <p:nvGrpSpPr>
          <p:cNvPr id="443" name="Google Shape;443;p32"/>
          <p:cNvGrpSpPr/>
          <p:nvPr/>
        </p:nvGrpSpPr>
        <p:grpSpPr>
          <a:xfrm>
            <a:off x="609578" y="438925"/>
            <a:ext cx="3671749" cy="371475"/>
            <a:chOff x="609578" y="438925"/>
            <a:chExt cx="3671749" cy="371475"/>
          </a:xfrm>
        </p:grpSpPr>
        <p:pic>
          <p:nvPicPr>
            <p:cNvPr id="444" name="Google Shape;444;p32" title="UVEYE-logotype_orange+blue(1)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09578" y="514489"/>
              <a:ext cx="855512" cy="220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5" name="Google Shape;445;p32" descr="Logo for Silver Star Motors with a white Mercedes-Benz style star emblem on a navy background."/>
            <p:cNvPicPr preferRelativeResize="0"/>
            <p:nvPr/>
          </p:nvPicPr>
          <p:blipFill rotWithShape="1">
            <a:blip r:embed="rId5">
              <a:alphaModFix/>
            </a:blip>
            <a:srcRect l="4600" t="10954" r="4491" b="-9"/>
            <a:stretch/>
          </p:blipFill>
          <p:spPr>
            <a:xfrm>
              <a:off x="1796895" y="438925"/>
              <a:ext cx="1540950" cy="37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46" name="Google Shape;446;p32"/>
            <p:cNvCxnSpPr/>
            <p:nvPr/>
          </p:nvCxnSpPr>
          <p:spPr>
            <a:xfrm>
              <a:off x="1630992" y="49411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7" name="Google Shape;447;p32"/>
            <p:cNvCxnSpPr/>
            <p:nvPr/>
          </p:nvCxnSpPr>
          <p:spPr>
            <a:xfrm>
              <a:off x="3503747" y="49416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448" name="Google Shape;448;p32" title="images (1)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669649" y="470763"/>
              <a:ext cx="611678" cy="307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33"/>
          <p:cNvSpPr txBox="1"/>
          <p:nvPr/>
        </p:nvSpPr>
        <p:spPr>
          <a:xfrm>
            <a:off x="794601" y="1197950"/>
            <a:ext cx="965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UVeye Beyond Service</a:t>
            </a:r>
            <a:endParaRPr sz="3600" b="1">
              <a:solidFill>
                <a:srgbClr val="F26912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455" name="Google Shape;455;p33"/>
          <p:cNvCxnSpPr/>
          <p:nvPr/>
        </p:nvCxnSpPr>
        <p:spPr>
          <a:xfrm>
            <a:off x="609575" y="1262750"/>
            <a:ext cx="0" cy="424500"/>
          </a:xfrm>
          <a:prstGeom prst="straightConnector1">
            <a:avLst/>
          </a:prstGeom>
          <a:noFill/>
          <a:ln w="38100" cap="flat" cmpd="sng">
            <a:solidFill>
              <a:srgbClr val="F2691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56" name="Google Shape;456;p33"/>
          <p:cNvGrpSpPr/>
          <p:nvPr/>
        </p:nvGrpSpPr>
        <p:grpSpPr>
          <a:xfrm>
            <a:off x="609578" y="438925"/>
            <a:ext cx="3671749" cy="371475"/>
            <a:chOff x="609578" y="438925"/>
            <a:chExt cx="3671749" cy="371475"/>
          </a:xfrm>
        </p:grpSpPr>
        <p:pic>
          <p:nvPicPr>
            <p:cNvPr id="457" name="Google Shape;457;p33" title="UVEYE-logotype_orange+blue(1)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09578" y="514489"/>
              <a:ext cx="855512" cy="220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8" name="Google Shape;458;p33" descr="Logo for Silver Star Motors with a white Mercedes-Benz style star emblem on a navy background."/>
            <p:cNvPicPr preferRelativeResize="0"/>
            <p:nvPr/>
          </p:nvPicPr>
          <p:blipFill rotWithShape="1">
            <a:blip r:embed="rId4">
              <a:alphaModFix/>
            </a:blip>
            <a:srcRect l="4600" t="10954" r="4491" b="-9"/>
            <a:stretch/>
          </p:blipFill>
          <p:spPr>
            <a:xfrm>
              <a:off x="1796895" y="438925"/>
              <a:ext cx="1540950" cy="37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59" name="Google Shape;459;p33"/>
            <p:cNvCxnSpPr/>
            <p:nvPr/>
          </p:nvCxnSpPr>
          <p:spPr>
            <a:xfrm>
              <a:off x="1630992" y="49411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0" name="Google Shape;460;p33"/>
            <p:cNvCxnSpPr/>
            <p:nvPr/>
          </p:nvCxnSpPr>
          <p:spPr>
            <a:xfrm>
              <a:off x="3503747" y="49416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461" name="Google Shape;461;p33" title="images (1)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669649" y="470763"/>
              <a:ext cx="611678" cy="307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62" name="Google Shape;462;p33"/>
          <p:cNvSpPr txBox="1"/>
          <p:nvPr/>
        </p:nvSpPr>
        <p:spPr>
          <a:xfrm>
            <a:off x="609575" y="2008550"/>
            <a:ext cx="10145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900" b="1">
                <a:solidFill>
                  <a:srgbClr val="F26912"/>
                </a:solidFill>
                <a:latin typeface="Inter Tight"/>
                <a:ea typeface="Inter Tight"/>
                <a:cs typeface="Inter Tight"/>
                <a:sym typeface="Inter Tight"/>
              </a:rPr>
              <a:t>Sell Every Vehicle Faster with UV360 Merchandising</a:t>
            </a:r>
            <a:endParaRPr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grpSp>
        <p:nvGrpSpPr>
          <p:cNvPr id="463" name="Google Shape;463;p33"/>
          <p:cNvGrpSpPr/>
          <p:nvPr/>
        </p:nvGrpSpPr>
        <p:grpSpPr>
          <a:xfrm>
            <a:off x="609574" y="2758130"/>
            <a:ext cx="6192237" cy="615600"/>
            <a:chOff x="609574" y="2839775"/>
            <a:chExt cx="6192237" cy="615600"/>
          </a:xfrm>
        </p:grpSpPr>
        <p:sp>
          <p:nvSpPr>
            <p:cNvPr id="464" name="Google Shape;464;p33"/>
            <p:cNvSpPr txBox="1"/>
            <p:nvPr/>
          </p:nvSpPr>
          <p:spPr>
            <a:xfrm>
              <a:off x="609574" y="2854175"/>
              <a:ext cx="2443200" cy="58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773">
                  <a:solidFill>
                    <a:srgbClr val="CCCCCC"/>
                  </a:solidFill>
                  <a:latin typeface="Inter Tight Medium"/>
                  <a:ea typeface="Inter Tight Medium"/>
                  <a:cs typeface="Inter Tight Medium"/>
                  <a:sym typeface="Inter Tight Medium"/>
                </a:rPr>
                <a:t>Accelerate inventory photo capture:</a:t>
              </a:r>
              <a:endParaRPr sz="1773">
                <a:solidFill>
                  <a:srgbClr val="CCCCCC"/>
                </a:solidFill>
                <a:latin typeface="Inter Tight Medium"/>
                <a:ea typeface="Inter Tight Medium"/>
                <a:cs typeface="Inter Tight Medium"/>
                <a:sym typeface="Inter Tight Medium"/>
              </a:endParaRPr>
            </a:p>
          </p:txBody>
        </p:sp>
        <p:sp>
          <p:nvSpPr>
            <p:cNvPr id="465" name="Google Shape;465;p33"/>
            <p:cNvSpPr txBox="1"/>
            <p:nvPr/>
          </p:nvSpPr>
          <p:spPr>
            <a:xfrm>
              <a:off x="3514412" y="2839775"/>
              <a:ext cx="32874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rgbClr val="FFFFFF"/>
                  </a:solidFill>
                  <a:latin typeface="Inter Tight"/>
                  <a:ea typeface="Inter Tight"/>
                  <a:cs typeface="Inter Tight"/>
                  <a:sym typeface="Inter Tight"/>
                </a:rPr>
                <a:t>1 vehicle scan</a:t>
              </a:r>
              <a:br>
                <a:rPr lang="en-US" sz="2400" b="1">
                  <a:solidFill>
                    <a:srgbClr val="FFFFFF"/>
                  </a:solidFill>
                  <a:latin typeface="Inter Tight"/>
                  <a:ea typeface="Inter Tight"/>
                  <a:cs typeface="Inter Tight"/>
                  <a:sym typeface="Inter Tight"/>
                </a:rPr>
              </a:br>
              <a:r>
                <a:rPr lang="en-US" sz="1550">
                  <a:solidFill>
                    <a:srgbClr val="CCCCCC"/>
                  </a:solidFill>
                  <a:latin typeface="Inter Tight Medium"/>
                  <a:ea typeface="Inter Tight Medium"/>
                  <a:cs typeface="Inter Tight Medium"/>
                  <a:sym typeface="Inter Tight Medium"/>
                </a:rPr>
                <a:t>produces a full set of 360 images</a:t>
              </a:r>
              <a:r>
                <a:rPr lang="en-US" sz="1600">
                  <a:solidFill>
                    <a:srgbClr val="CCCCCC"/>
                  </a:solidFill>
                  <a:latin typeface="Inter Tight Medium"/>
                  <a:ea typeface="Inter Tight Medium"/>
                  <a:cs typeface="Inter Tight Medium"/>
                  <a:sym typeface="Inter Tight Medium"/>
                </a:rPr>
                <a:t> </a:t>
              </a:r>
              <a:endParaRPr sz="2400">
                <a:solidFill>
                  <a:srgbClr val="CCCCCC"/>
                </a:solidFill>
                <a:latin typeface="Inter Tight Medium"/>
                <a:ea typeface="Inter Tight Medium"/>
                <a:cs typeface="Inter Tight Medium"/>
                <a:sym typeface="Inter Tight Medium"/>
              </a:endParaRPr>
            </a:p>
          </p:txBody>
        </p:sp>
      </p:grpSp>
      <p:grpSp>
        <p:nvGrpSpPr>
          <p:cNvPr id="466" name="Google Shape;466;p33"/>
          <p:cNvGrpSpPr/>
          <p:nvPr/>
        </p:nvGrpSpPr>
        <p:grpSpPr>
          <a:xfrm>
            <a:off x="609574" y="3830823"/>
            <a:ext cx="6338937" cy="615600"/>
            <a:chOff x="609574" y="4157013"/>
            <a:chExt cx="6338937" cy="615600"/>
          </a:xfrm>
        </p:grpSpPr>
        <p:sp>
          <p:nvSpPr>
            <p:cNvPr id="467" name="Google Shape;467;p33"/>
            <p:cNvSpPr txBox="1"/>
            <p:nvPr/>
          </p:nvSpPr>
          <p:spPr>
            <a:xfrm>
              <a:off x="609574" y="4171413"/>
              <a:ext cx="2443200" cy="58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773">
                  <a:solidFill>
                    <a:srgbClr val="CCCCCC"/>
                  </a:solidFill>
                  <a:latin typeface="Inter Tight Medium"/>
                  <a:ea typeface="Inter Tight Medium"/>
                  <a:cs typeface="Inter Tight Medium"/>
                  <a:sym typeface="Inter Tight Medium"/>
                </a:rPr>
                <a:t>Enable same-day vehicle listing:</a:t>
              </a:r>
              <a:endParaRPr sz="1773">
                <a:solidFill>
                  <a:srgbClr val="CCCCCC"/>
                </a:solidFill>
                <a:latin typeface="Inter Tight Medium"/>
                <a:ea typeface="Inter Tight Medium"/>
                <a:cs typeface="Inter Tight Medium"/>
                <a:sym typeface="Inter Tight Medium"/>
              </a:endParaRPr>
            </a:p>
          </p:txBody>
        </p:sp>
        <p:sp>
          <p:nvSpPr>
            <p:cNvPr id="468" name="Google Shape;468;p33"/>
            <p:cNvSpPr txBox="1"/>
            <p:nvPr/>
          </p:nvSpPr>
          <p:spPr>
            <a:xfrm>
              <a:off x="3514412" y="4157013"/>
              <a:ext cx="34341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rgbClr val="FFFFFF"/>
                  </a:solidFill>
                  <a:latin typeface="Inter Tight"/>
                  <a:ea typeface="Inter Tight"/>
                  <a:cs typeface="Inter Tight"/>
                  <a:sym typeface="Inter Tight"/>
                </a:rPr>
                <a:t>7 days faster sales</a:t>
              </a:r>
              <a:br>
                <a:rPr lang="en-US" sz="2400" b="1">
                  <a:solidFill>
                    <a:srgbClr val="FFFFFF"/>
                  </a:solidFill>
                  <a:latin typeface="Inter Tight"/>
                  <a:ea typeface="Inter Tight"/>
                  <a:cs typeface="Inter Tight"/>
                  <a:sym typeface="Inter Tight"/>
                </a:rPr>
              </a:br>
              <a:r>
                <a:rPr lang="en-US" sz="1550">
                  <a:solidFill>
                    <a:srgbClr val="CCCCCC"/>
                  </a:solidFill>
                  <a:latin typeface="Inter Tight Medium"/>
                  <a:ea typeface="Inter Tight Medium"/>
                  <a:cs typeface="Inter Tight Medium"/>
                  <a:sym typeface="Inter Tight Medium"/>
                </a:rPr>
                <a:t>for UV360 merchandised vehicles</a:t>
              </a:r>
              <a:r>
                <a:rPr lang="en-US" sz="1600">
                  <a:solidFill>
                    <a:srgbClr val="CCCCCC"/>
                  </a:solidFill>
                  <a:latin typeface="Inter Tight Medium"/>
                  <a:ea typeface="Inter Tight Medium"/>
                  <a:cs typeface="Inter Tight Medium"/>
                  <a:sym typeface="Inter Tight Medium"/>
                </a:rPr>
                <a:t> </a:t>
              </a:r>
              <a:endParaRPr sz="2400">
                <a:solidFill>
                  <a:srgbClr val="CCCCCC"/>
                </a:solidFill>
                <a:latin typeface="Inter Tight Medium"/>
                <a:ea typeface="Inter Tight Medium"/>
                <a:cs typeface="Inter Tight Medium"/>
                <a:sym typeface="Inter Tight Medium"/>
              </a:endParaRPr>
            </a:p>
          </p:txBody>
        </p:sp>
      </p:grpSp>
      <p:grpSp>
        <p:nvGrpSpPr>
          <p:cNvPr id="469" name="Google Shape;469;p33"/>
          <p:cNvGrpSpPr/>
          <p:nvPr/>
        </p:nvGrpSpPr>
        <p:grpSpPr>
          <a:xfrm>
            <a:off x="609574" y="4903491"/>
            <a:ext cx="6338937" cy="608100"/>
            <a:chOff x="609574" y="5474100"/>
            <a:chExt cx="6338937" cy="608100"/>
          </a:xfrm>
        </p:grpSpPr>
        <p:sp>
          <p:nvSpPr>
            <p:cNvPr id="470" name="Google Shape;470;p33"/>
            <p:cNvSpPr txBox="1"/>
            <p:nvPr/>
          </p:nvSpPr>
          <p:spPr>
            <a:xfrm>
              <a:off x="609574" y="5484750"/>
              <a:ext cx="2443200" cy="58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773">
                  <a:solidFill>
                    <a:srgbClr val="CCCCCC"/>
                  </a:solidFill>
                  <a:latin typeface="Inter Tight Medium"/>
                  <a:ea typeface="Inter Tight Medium"/>
                  <a:cs typeface="Inter Tight Medium"/>
                  <a:sym typeface="Inter Tight Medium"/>
                </a:rPr>
                <a:t>Reduce Holding </a:t>
              </a:r>
              <a:br>
                <a:rPr lang="en-US" sz="1773">
                  <a:solidFill>
                    <a:srgbClr val="CCCCCC"/>
                  </a:solidFill>
                  <a:latin typeface="Inter Tight Medium"/>
                  <a:ea typeface="Inter Tight Medium"/>
                  <a:cs typeface="Inter Tight Medium"/>
                  <a:sym typeface="Inter Tight Medium"/>
                </a:rPr>
              </a:br>
              <a:r>
                <a:rPr lang="en-US" sz="1773">
                  <a:solidFill>
                    <a:srgbClr val="CCCCCC"/>
                  </a:solidFill>
                  <a:latin typeface="Inter Tight Medium"/>
                  <a:ea typeface="Inter Tight Medium"/>
                  <a:cs typeface="Inter Tight Medium"/>
                  <a:sym typeface="Inter Tight Medium"/>
                </a:rPr>
                <a:t>Costs:</a:t>
              </a:r>
              <a:endParaRPr sz="1773">
                <a:solidFill>
                  <a:srgbClr val="CCCCCC"/>
                </a:solidFill>
                <a:latin typeface="Inter Tight Medium"/>
                <a:ea typeface="Inter Tight Medium"/>
                <a:cs typeface="Inter Tight Medium"/>
                <a:sym typeface="Inter Tight Medium"/>
              </a:endParaRPr>
            </a:p>
          </p:txBody>
        </p:sp>
        <p:sp>
          <p:nvSpPr>
            <p:cNvPr id="471" name="Google Shape;471;p33"/>
            <p:cNvSpPr txBox="1"/>
            <p:nvPr/>
          </p:nvSpPr>
          <p:spPr>
            <a:xfrm>
              <a:off x="3514412" y="5474100"/>
              <a:ext cx="3434100" cy="6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rgbClr val="FFFFFF"/>
                  </a:solidFill>
                  <a:latin typeface="Inter Tight"/>
                  <a:ea typeface="Inter Tight"/>
                  <a:cs typeface="Inter Tight"/>
                  <a:sym typeface="Inter Tight"/>
                </a:rPr>
                <a:t>$85/day cost</a:t>
              </a:r>
              <a:br>
                <a:rPr lang="en-US" sz="2400" b="1">
                  <a:solidFill>
                    <a:srgbClr val="FFFFFF"/>
                  </a:solidFill>
                  <a:latin typeface="Inter Tight"/>
                  <a:ea typeface="Inter Tight"/>
                  <a:cs typeface="Inter Tight"/>
                  <a:sym typeface="Inter Tight"/>
                </a:rPr>
              </a:br>
              <a:r>
                <a:rPr lang="en-US" sz="1550">
                  <a:solidFill>
                    <a:srgbClr val="CCCCCC"/>
                  </a:solidFill>
                  <a:latin typeface="Inter Tight Medium"/>
                  <a:ea typeface="Inter Tight Medium"/>
                  <a:cs typeface="Inter Tight Medium"/>
                  <a:sym typeface="Inter Tight Medium"/>
                </a:rPr>
                <a:t>of unlisted vehicles for dealers</a:t>
              </a:r>
              <a:endParaRPr sz="2400">
                <a:solidFill>
                  <a:srgbClr val="CCCCCC"/>
                </a:solidFill>
                <a:latin typeface="Inter Tight Medium"/>
                <a:ea typeface="Inter Tight Medium"/>
                <a:cs typeface="Inter Tight Medium"/>
                <a:sym typeface="Inter Tight Medium"/>
              </a:endParaRPr>
            </a:p>
          </p:txBody>
        </p:sp>
      </p:grpSp>
      <p:grpSp>
        <p:nvGrpSpPr>
          <p:cNvPr id="472" name="Google Shape;472;p33"/>
          <p:cNvGrpSpPr/>
          <p:nvPr/>
        </p:nvGrpSpPr>
        <p:grpSpPr>
          <a:xfrm>
            <a:off x="609575" y="5968672"/>
            <a:ext cx="3109928" cy="314090"/>
            <a:chOff x="609575" y="5968672"/>
            <a:chExt cx="3109928" cy="314090"/>
          </a:xfrm>
        </p:grpSpPr>
        <p:grpSp>
          <p:nvGrpSpPr>
            <p:cNvPr id="473" name="Google Shape;473;p33"/>
            <p:cNvGrpSpPr/>
            <p:nvPr/>
          </p:nvGrpSpPr>
          <p:grpSpPr>
            <a:xfrm>
              <a:off x="1984338" y="5968672"/>
              <a:ext cx="1735165" cy="314090"/>
              <a:chOff x="2316250" y="4318224"/>
              <a:chExt cx="1827836" cy="330900"/>
            </a:xfrm>
          </p:grpSpPr>
          <p:pic>
            <p:nvPicPr>
              <p:cNvPr id="474" name="Google Shape;474;p33"/>
              <p:cNvPicPr preferRelativeResize="0"/>
              <p:nvPr/>
            </p:nvPicPr>
            <p:blipFill rotWithShape="1">
              <a:blip r:embed="rId6">
                <a:alphaModFix/>
              </a:blip>
              <a:srcRect t="24861" r="5437" b="28312"/>
              <a:stretch/>
            </p:blipFill>
            <p:spPr>
              <a:xfrm>
                <a:off x="2316250" y="4360523"/>
                <a:ext cx="994725" cy="24630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475" name="Google Shape;475;p33"/>
              <p:cNvCxnSpPr/>
              <p:nvPr/>
            </p:nvCxnSpPr>
            <p:spPr>
              <a:xfrm>
                <a:off x="3421389" y="4395323"/>
                <a:ext cx="0" cy="176700"/>
              </a:xfrm>
              <a:prstGeom prst="straightConnector1">
                <a:avLst/>
              </a:prstGeom>
              <a:noFill/>
              <a:ln w="677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pic>
            <p:nvPicPr>
              <p:cNvPr id="476" name="Google Shape;476;p33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3531804" y="4318224"/>
                <a:ext cx="612282" cy="3309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477" name="Google Shape;477;p33"/>
            <p:cNvSpPr txBox="1"/>
            <p:nvPr/>
          </p:nvSpPr>
          <p:spPr>
            <a:xfrm>
              <a:off x="609575" y="6018014"/>
              <a:ext cx="13740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i="1">
                  <a:solidFill>
                    <a:schemeClr val="lt1"/>
                  </a:solidFill>
                  <a:latin typeface="Inter Tight"/>
                  <a:ea typeface="Inter Tight"/>
                  <a:cs typeface="Inter Tight"/>
                  <a:sym typeface="Inter Tight"/>
                </a:rPr>
                <a:t>Integrated with:</a:t>
              </a:r>
              <a:endParaRPr i="1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</p:grpSp>
      <p:pic>
        <p:nvPicPr>
          <p:cNvPr id="478" name="Google Shape;478;p33" title="Front Left--1.jpg"/>
          <p:cNvPicPr preferRelativeResize="0"/>
          <p:nvPr/>
        </p:nvPicPr>
        <p:blipFill rotWithShape="1">
          <a:blip r:embed="rId8">
            <a:alphaModFix/>
          </a:blip>
          <a:srcRect t="229" b="229"/>
          <a:stretch/>
        </p:blipFill>
        <p:spPr>
          <a:xfrm>
            <a:off x="9501770" y="1397075"/>
            <a:ext cx="1975500" cy="1474800"/>
          </a:xfrm>
          <a:prstGeom prst="roundRect">
            <a:avLst>
              <a:gd name="adj" fmla="val 3811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79" name="Google Shape;479;p33" title="Rear--1.jpg"/>
          <p:cNvPicPr preferRelativeResize="0"/>
          <p:nvPr/>
        </p:nvPicPr>
        <p:blipFill rotWithShape="1">
          <a:blip r:embed="rId9">
            <a:alphaModFix/>
          </a:blip>
          <a:srcRect t="229" b="229"/>
          <a:stretch/>
        </p:blipFill>
        <p:spPr>
          <a:xfrm>
            <a:off x="9504819" y="3007436"/>
            <a:ext cx="1975500" cy="1474800"/>
          </a:xfrm>
          <a:prstGeom prst="roundRect">
            <a:avLst>
              <a:gd name="adj" fmla="val 2330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80" name="Google Shape;480;p33" title="Front--1 (3).jpg"/>
          <p:cNvPicPr preferRelativeResize="0"/>
          <p:nvPr/>
        </p:nvPicPr>
        <p:blipFill rotWithShape="1">
          <a:blip r:embed="rId10">
            <a:alphaModFix/>
          </a:blip>
          <a:srcRect t="229" b="229"/>
          <a:stretch/>
        </p:blipFill>
        <p:spPr>
          <a:xfrm>
            <a:off x="7409232" y="1397075"/>
            <a:ext cx="1975500" cy="1474800"/>
          </a:xfrm>
          <a:prstGeom prst="roundRect">
            <a:avLst>
              <a:gd name="adj" fmla="val 3780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81" name="Google Shape;481;p33" title="Rear Left--1 (1).jpg"/>
          <p:cNvPicPr preferRelativeResize="0"/>
          <p:nvPr/>
        </p:nvPicPr>
        <p:blipFill rotWithShape="1">
          <a:blip r:embed="rId11">
            <a:alphaModFix/>
          </a:blip>
          <a:srcRect t="229" b="229"/>
          <a:stretch/>
        </p:blipFill>
        <p:spPr>
          <a:xfrm>
            <a:off x="7409151" y="3007427"/>
            <a:ext cx="1975500" cy="1474800"/>
          </a:xfrm>
          <a:prstGeom prst="roundRect">
            <a:avLst>
              <a:gd name="adj" fmla="val 3785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82" name="Google Shape;482;p33" title="unnamed (11).png"/>
          <p:cNvPicPr preferRelativeResize="0"/>
          <p:nvPr/>
        </p:nvPicPr>
        <p:blipFill rotWithShape="1">
          <a:blip r:embed="rId12">
            <a:alphaModFix/>
          </a:blip>
          <a:srcRect t="229" b="229"/>
          <a:stretch/>
        </p:blipFill>
        <p:spPr>
          <a:xfrm>
            <a:off x="9504819" y="4617786"/>
            <a:ext cx="1975500" cy="1474800"/>
          </a:xfrm>
          <a:prstGeom prst="roundRect">
            <a:avLst>
              <a:gd name="adj" fmla="val 2330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83" name="Google Shape;483;p33" title="unnamed (10).png"/>
          <p:cNvPicPr preferRelativeResize="0"/>
          <p:nvPr/>
        </p:nvPicPr>
        <p:blipFill rotWithShape="1">
          <a:blip r:embed="rId13">
            <a:alphaModFix/>
          </a:blip>
          <a:srcRect t="229" b="229"/>
          <a:stretch/>
        </p:blipFill>
        <p:spPr>
          <a:xfrm>
            <a:off x="7409151" y="4617777"/>
            <a:ext cx="1975500" cy="1474800"/>
          </a:xfrm>
          <a:prstGeom prst="roundRect">
            <a:avLst>
              <a:gd name="adj" fmla="val 3785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34"/>
          <p:cNvSpPr/>
          <p:nvPr/>
        </p:nvSpPr>
        <p:spPr>
          <a:xfrm>
            <a:off x="0" y="0"/>
            <a:ext cx="12192000" cy="6920400"/>
          </a:xfrm>
          <a:prstGeom prst="rect">
            <a:avLst/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34"/>
          <p:cNvSpPr txBox="1"/>
          <p:nvPr/>
        </p:nvSpPr>
        <p:spPr>
          <a:xfrm>
            <a:off x="794601" y="1197950"/>
            <a:ext cx="965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Website Ready Images in One Click </a:t>
            </a:r>
            <a:endParaRPr sz="3600" b="1">
              <a:solidFill>
                <a:srgbClr val="F26912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490" name="Google Shape;490;p34"/>
          <p:cNvCxnSpPr/>
          <p:nvPr/>
        </p:nvCxnSpPr>
        <p:spPr>
          <a:xfrm>
            <a:off x="609575" y="1262750"/>
            <a:ext cx="0" cy="424500"/>
          </a:xfrm>
          <a:prstGeom prst="straightConnector1">
            <a:avLst/>
          </a:prstGeom>
          <a:noFill/>
          <a:ln w="38100" cap="flat" cmpd="sng">
            <a:solidFill>
              <a:srgbClr val="F2691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91" name="Google Shape;491;p34"/>
          <p:cNvGrpSpPr/>
          <p:nvPr/>
        </p:nvGrpSpPr>
        <p:grpSpPr>
          <a:xfrm>
            <a:off x="1984338" y="5968672"/>
            <a:ext cx="1735165" cy="314090"/>
            <a:chOff x="2316250" y="4318224"/>
            <a:chExt cx="1827836" cy="330900"/>
          </a:xfrm>
        </p:grpSpPr>
        <p:pic>
          <p:nvPicPr>
            <p:cNvPr id="492" name="Google Shape;492;p34"/>
            <p:cNvPicPr preferRelativeResize="0"/>
            <p:nvPr/>
          </p:nvPicPr>
          <p:blipFill rotWithShape="1">
            <a:blip r:embed="rId3">
              <a:alphaModFix/>
            </a:blip>
            <a:srcRect t="24861" r="5437" b="28312"/>
            <a:stretch/>
          </p:blipFill>
          <p:spPr>
            <a:xfrm>
              <a:off x="2316250" y="4360523"/>
              <a:ext cx="994725" cy="2463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93" name="Google Shape;493;p34"/>
            <p:cNvCxnSpPr/>
            <p:nvPr/>
          </p:nvCxnSpPr>
          <p:spPr>
            <a:xfrm>
              <a:off x="3421389" y="4395323"/>
              <a:ext cx="0" cy="176700"/>
            </a:xfrm>
            <a:prstGeom prst="straightConnector1">
              <a:avLst/>
            </a:prstGeom>
            <a:noFill/>
            <a:ln w="677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494" name="Google Shape;494;p3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531804" y="4318224"/>
              <a:ext cx="612282" cy="3309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95" name="Google Shape;495;p34"/>
          <p:cNvSpPr txBox="1"/>
          <p:nvPr/>
        </p:nvSpPr>
        <p:spPr>
          <a:xfrm>
            <a:off x="609575" y="6018014"/>
            <a:ext cx="1374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Integrated with:</a:t>
            </a:r>
            <a:endParaRPr i="1">
              <a:solidFill>
                <a:srgbClr val="CCCCCC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496" name="Google Shape;496;p34" title="organizations_WU4dG2QcqOuUBANcn4XN_sites_8nrdGD0Jja6LvTJxeFSO_inspections_239a896e-21fe-4358-a521-7136a270b047_gifs_atlas_at_cam_02.gif"/>
          <p:cNvPicPr preferRelativeResize="0"/>
          <p:nvPr/>
        </p:nvPicPr>
        <p:blipFill rotWithShape="1">
          <a:blip r:embed="rId5">
            <a:alphaModFix/>
          </a:blip>
          <a:srcRect l="31861" r="31402"/>
          <a:stretch/>
        </p:blipFill>
        <p:spPr>
          <a:xfrm>
            <a:off x="609575" y="2285375"/>
            <a:ext cx="2266500" cy="3085200"/>
          </a:xfrm>
          <a:prstGeom prst="roundRect">
            <a:avLst>
              <a:gd name="adj" fmla="val 3242"/>
            </a:avLst>
          </a:prstGeom>
          <a:noFill/>
          <a:ln>
            <a:noFill/>
          </a:ln>
        </p:spPr>
      </p:pic>
      <p:pic>
        <p:nvPicPr>
          <p:cNvPr id="497" name="Google Shape;497;p34" title="1-Front-Left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81545" y="2285375"/>
            <a:ext cx="1975500" cy="1474800"/>
          </a:xfrm>
          <a:prstGeom prst="roundRect">
            <a:avLst>
              <a:gd name="adj" fmla="val 3811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98" name="Google Shape;498;p34" title="2-Front-Right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84594" y="3895736"/>
            <a:ext cx="1975500" cy="1474800"/>
          </a:xfrm>
          <a:prstGeom prst="roundRect">
            <a:avLst>
              <a:gd name="adj" fmla="val 2330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99" name="Google Shape;499;p34" title="3-Rear-Left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289234" y="2285375"/>
            <a:ext cx="1975500" cy="1474800"/>
          </a:xfrm>
          <a:prstGeom prst="roundRect">
            <a:avLst>
              <a:gd name="adj" fmla="val 3239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00" name="Google Shape;500;p34" title="4-Rear-Right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298488" y="3895728"/>
            <a:ext cx="1975500" cy="1474800"/>
          </a:xfrm>
          <a:prstGeom prst="roundRect">
            <a:avLst>
              <a:gd name="adj" fmla="val 2188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01" name="Google Shape;501;p34" title="5-Front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089007" y="2285375"/>
            <a:ext cx="1975500" cy="1474800"/>
          </a:xfrm>
          <a:prstGeom prst="roundRect">
            <a:avLst>
              <a:gd name="adj" fmla="val 3780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02" name="Google Shape;502;p34" title="7-Rear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088926" y="3895727"/>
            <a:ext cx="1975500" cy="1474800"/>
          </a:xfrm>
          <a:prstGeom prst="roundRect">
            <a:avLst>
              <a:gd name="adj" fmla="val 3785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03" name="Google Shape;503;p34"/>
          <p:cNvSpPr/>
          <p:nvPr/>
        </p:nvSpPr>
        <p:spPr>
          <a:xfrm>
            <a:off x="3234800" y="3526438"/>
            <a:ext cx="1495500" cy="42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04" name="Google Shape;504;p34"/>
          <p:cNvGrpSpPr/>
          <p:nvPr/>
        </p:nvGrpSpPr>
        <p:grpSpPr>
          <a:xfrm>
            <a:off x="761978" y="591325"/>
            <a:ext cx="3671749" cy="371475"/>
            <a:chOff x="609578" y="438925"/>
            <a:chExt cx="3671749" cy="371475"/>
          </a:xfrm>
        </p:grpSpPr>
        <p:pic>
          <p:nvPicPr>
            <p:cNvPr id="505" name="Google Shape;505;p34" title="UVEYE-logotype_orange+blue(1).png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09578" y="514489"/>
              <a:ext cx="855512" cy="220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6" name="Google Shape;506;p34" descr="Logo for Silver Star Motors with a white Mercedes-Benz style star emblem on a navy background."/>
            <p:cNvPicPr preferRelativeResize="0"/>
            <p:nvPr/>
          </p:nvPicPr>
          <p:blipFill rotWithShape="1">
            <a:blip r:embed="rId13">
              <a:alphaModFix/>
            </a:blip>
            <a:srcRect l="4600" t="10954" r="4491" b="-9"/>
            <a:stretch/>
          </p:blipFill>
          <p:spPr>
            <a:xfrm>
              <a:off x="1796895" y="438925"/>
              <a:ext cx="1540950" cy="37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07" name="Google Shape;507;p34"/>
            <p:cNvCxnSpPr/>
            <p:nvPr/>
          </p:nvCxnSpPr>
          <p:spPr>
            <a:xfrm>
              <a:off x="1630992" y="49411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8" name="Google Shape;508;p34"/>
            <p:cNvCxnSpPr/>
            <p:nvPr/>
          </p:nvCxnSpPr>
          <p:spPr>
            <a:xfrm>
              <a:off x="3503747" y="49416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509" name="Google Shape;509;p34" title="images (1).png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3669649" y="470763"/>
              <a:ext cx="611678" cy="307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3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35"/>
          <p:cNvSpPr txBox="1"/>
          <p:nvPr/>
        </p:nvSpPr>
        <p:spPr>
          <a:xfrm>
            <a:off x="794601" y="1197950"/>
            <a:ext cx="965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Actionable Takeaways</a:t>
            </a:r>
            <a:endParaRPr sz="3600" b="1">
              <a:solidFill>
                <a:srgbClr val="F26912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516" name="Google Shape;516;p35"/>
          <p:cNvCxnSpPr/>
          <p:nvPr/>
        </p:nvCxnSpPr>
        <p:spPr>
          <a:xfrm>
            <a:off x="609575" y="1262750"/>
            <a:ext cx="0" cy="424500"/>
          </a:xfrm>
          <a:prstGeom prst="straightConnector1">
            <a:avLst/>
          </a:prstGeom>
          <a:noFill/>
          <a:ln w="38100" cap="flat" cmpd="sng">
            <a:solidFill>
              <a:srgbClr val="F2691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17" name="Google Shape;517;p35"/>
          <p:cNvSpPr/>
          <p:nvPr/>
        </p:nvSpPr>
        <p:spPr>
          <a:xfrm>
            <a:off x="552688" y="2286146"/>
            <a:ext cx="4875300" cy="1776300"/>
          </a:xfrm>
          <a:prstGeom prst="roundRect">
            <a:avLst>
              <a:gd name="adj" fmla="val 4933"/>
            </a:avLst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8900044" scaled="0"/>
          </a:gra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9675" tIns="89675" rIns="89675" bIns="896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73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18" name="Google Shape;518;p35"/>
          <p:cNvGrpSpPr/>
          <p:nvPr/>
        </p:nvGrpSpPr>
        <p:grpSpPr>
          <a:xfrm>
            <a:off x="794600" y="2611472"/>
            <a:ext cx="4298100" cy="1125648"/>
            <a:chOff x="794600" y="2579823"/>
            <a:chExt cx="4298100" cy="1125648"/>
          </a:xfrm>
        </p:grpSpPr>
        <p:sp>
          <p:nvSpPr>
            <p:cNvPr id="519" name="Google Shape;519;p35"/>
            <p:cNvSpPr txBox="1"/>
            <p:nvPr/>
          </p:nvSpPr>
          <p:spPr>
            <a:xfrm>
              <a:off x="794600" y="2579823"/>
              <a:ext cx="4298100" cy="30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62" b="1">
                  <a:solidFill>
                    <a:srgbClr val="FFFFFF"/>
                  </a:solidFill>
                  <a:latin typeface="Inter Tight"/>
                  <a:ea typeface="Inter Tight"/>
                  <a:cs typeface="Inter Tight"/>
                  <a:sym typeface="Inter Tight"/>
                </a:rPr>
                <a:t>Adopt Automated Visual Capture</a:t>
              </a:r>
              <a:endParaRPr sz="1962" b="1"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  <p:sp>
          <p:nvSpPr>
            <p:cNvPr id="520" name="Google Shape;520;p35"/>
            <p:cNvSpPr txBox="1"/>
            <p:nvPr/>
          </p:nvSpPr>
          <p:spPr>
            <a:xfrm>
              <a:off x="794614" y="3058672"/>
              <a:ext cx="4227900" cy="64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73">
                  <a:solidFill>
                    <a:srgbClr val="CCCCCC"/>
                  </a:solidFill>
                  <a:latin typeface="Inter Tight"/>
                  <a:ea typeface="Inter Tight"/>
                  <a:cs typeface="Inter Tight"/>
                  <a:sym typeface="Inter Tight"/>
                </a:rPr>
                <a:t>Move beyond handwritten paper multi-point inspections. Provide objective, high-resolution condition reports before the vehicle hits the lift.</a:t>
              </a:r>
              <a:endParaRPr sz="1273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</p:grpSp>
      <p:grpSp>
        <p:nvGrpSpPr>
          <p:cNvPr id="521" name="Google Shape;521;p35"/>
          <p:cNvGrpSpPr/>
          <p:nvPr/>
        </p:nvGrpSpPr>
        <p:grpSpPr>
          <a:xfrm>
            <a:off x="609578" y="438925"/>
            <a:ext cx="3671749" cy="371475"/>
            <a:chOff x="609578" y="438925"/>
            <a:chExt cx="3671749" cy="371475"/>
          </a:xfrm>
        </p:grpSpPr>
        <p:pic>
          <p:nvPicPr>
            <p:cNvPr id="522" name="Google Shape;522;p35" title="UVEYE-logotype_orange+blue(1)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09578" y="514489"/>
              <a:ext cx="855512" cy="220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3" name="Google Shape;523;p35" descr="Logo for Silver Star Motors with a white Mercedes-Benz style star emblem on a navy background."/>
            <p:cNvPicPr preferRelativeResize="0"/>
            <p:nvPr/>
          </p:nvPicPr>
          <p:blipFill rotWithShape="1">
            <a:blip r:embed="rId4">
              <a:alphaModFix/>
            </a:blip>
            <a:srcRect l="4600" t="10954" r="4491" b="-9"/>
            <a:stretch/>
          </p:blipFill>
          <p:spPr>
            <a:xfrm>
              <a:off x="1796895" y="438925"/>
              <a:ext cx="1540950" cy="37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24" name="Google Shape;524;p35"/>
            <p:cNvCxnSpPr/>
            <p:nvPr/>
          </p:nvCxnSpPr>
          <p:spPr>
            <a:xfrm>
              <a:off x="1630992" y="49411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5" name="Google Shape;525;p35"/>
            <p:cNvCxnSpPr/>
            <p:nvPr/>
          </p:nvCxnSpPr>
          <p:spPr>
            <a:xfrm>
              <a:off x="3503747" y="49416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526" name="Google Shape;526;p35" title="images (1)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669649" y="470763"/>
              <a:ext cx="611678" cy="307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27" name="Google Shape;527;p35"/>
          <p:cNvSpPr/>
          <p:nvPr/>
        </p:nvSpPr>
        <p:spPr>
          <a:xfrm>
            <a:off x="5669438" y="2286146"/>
            <a:ext cx="4875300" cy="1776300"/>
          </a:xfrm>
          <a:prstGeom prst="roundRect">
            <a:avLst>
              <a:gd name="adj" fmla="val 4933"/>
            </a:avLst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8900044" scaled="0"/>
          </a:gra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9675" tIns="89675" rIns="89675" bIns="896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73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35"/>
          <p:cNvSpPr/>
          <p:nvPr/>
        </p:nvSpPr>
        <p:spPr>
          <a:xfrm>
            <a:off x="552688" y="4317371"/>
            <a:ext cx="4875300" cy="1776300"/>
          </a:xfrm>
          <a:prstGeom prst="roundRect">
            <a:avLst>
              <a:gd name="adj" fmla="val 4933"/>
            </a:avLst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8900044" scaled="0"/>
          </a:gra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9675" tIns="89675" rIns="89675" bIns="896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73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29" name="Google Shape;529;p35"/>
          <p:cNvGrpSpPr/>
          <p:nvPr/>
        </p:nvGrpSpPr>
        <p:grpSpPr>
          <a:xfrm>
            <a:off x="794600" y="4642697"/>
            <a:ext cx="4298100" cy="900348"/>
            <a:chOff x="794600" y="2579823"/>
            <a:chExt cx="4298100" cy="900348"/>
          </a:xfrm>
        </p:grpSpPr>
        <p:sp>
          <p:nvSpPr>
            <p:cNvPr id="530" name="Google Shape;530;p35"/>
            <p:cNvSpPr txBox="1"/>
            <p:nvPr/>
          </p:nvSpPr>
          <p:spPr>
            <a:xfrm>
              <a:off x="794600" y="2579823"/>
              <a:ext cx="4298100" cy="30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62" b="1">
                  <a:solidFill>
                    <a:srgbClr val="FFFFFF"/>
                  </a:solidFill>
                  <a:latin typeface="Inter Tight"/>
                  <a:ea typeface="Inter Tight"/>
                  <a:cs typeface="Inter Tight"/>
                  <a:sym typeface="Inter Tight"/>
                </a:rPr>
                <a:t>Hold Weekly Accountability Huddles</a:t>
              </a:r>
              <a:endParaRPr sz="1962" b="1"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  <p:sp>
          <p:nvSpPr>
            <p:cNvPr id="531" name="Google Shape;531;p35"/>
            <p:cNvSpPr txBox="1"/>
            <p:nvPr/>
          </p:nvSpPr>
          <p:spPr>
            <a:xfrm>
              <a:off x="794614" y="3058672"/>
              <a:ext cx="4227900" cy="42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73">
                  <a:solidFill>
                    <a:srgbClr val="CCCCCC"/>
                  </a:solidFill>
                  <a:latin typeface="Inter Tight"/>
                  <a:ea typeface="Inter Tight"/>
                  <a:cs typeface="Inter Tight"/>
                  <a:sym typeface="Inter Tight"/>
                </a:rPr>
                <a:t>Track photo/video send percentages per advisor and technician weekly to ensure consistent execution.</a:t>
              </a:r>
              <a:endParaRPr sz="1273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</p:grpSp>
      <p:sp>
        <p:nvSpPr>
          <p:cNvPr id="532" name="Google Shape;532;p35"/>
          <p:cNvSpPr/>
          <p:nvPr/>
        </p:nvSpPr>
        <p:spPr>
          <a:xfrm>
            <a:off x="5669438" y="4317371"/>
            <a:ext cx="4875300" cy="1776300"/>
          </a:xfrm>
          <a:prstGeom prst="roundRect">
            <a:avLst>
              <a:gd name="adj" fmla="val 4933"/>
            </a:avLst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18900044" scaled="0"/>
          </a:gra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9675" tIns="89675" rIns="89675" bIns="896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73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33" name="Google Shape;533;p35"/>
          <p:cNvGrpSpPr/>
          <p:nvPr/>
        </p:nvGrpSpPr>
        <p:grpSpPr>
          <a:xfrm>
            <a:off x="5911350" y="4642697"/>
            <a:ext cx="4298100" cy="900348"/>
            <a:chOff x="794600" y="2579823"/>
            <a:chExt cx="4298100" cy="900348"/>
          </a:xfrm>
        </p:grpSpPr>
        <p:sp>
          <p:nvSpPr>
            <p:cNvPr id="534" name="Google Shape;534;p35"/>
            <p:cNvSpPr txBox="1"/>
            <p:nvPr/>
          </p:nvSpPr>
          <p:spPr>
            <a:xfrm>
              <a:off x="794600" y="2579823"/>
              <a:ext cx="4298100" cy="30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62" b="1">
                  <a:solidFill>
                    <a:srgbClr val="FFFFFF"/>
                  </a:solidFill>
                  <a:latin typeface="Inter Tight"/>
                  <a:ea typeface="Inter Tight"/>
                  <a:cs typeface="Inter Tight"/>
                  <a:sym typeface="Inter Tight"/>
                </a:rPr>
                <a:t>The RIM Communication Method</a:t>
              </a:r>
              <a:endParaRPr sz="1962" b="1"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  <p:sp>
          <p:nvSpPr>
            <p:cNvPr id="535" name="Google Shape;535;p35"/>
            <p:cNvSpPr txBox="1"/>
            <p:nvPr/>
          </p:nvSpPr>
          <p:spPr>
            <a:xfrm>
              <a:off x="794614" y="3058672"/>
              <a:ext cx="4227900" cy="42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73">
                  <a:solidFill>
                    <a:srgbClr val="CCCCCC"/>
                  </a:solidFill>
                  <a:latin typeface="Inter Tight"/>
                  <a:ea typeface="Inter Tight"/>
                  <a:cs typeface="Inter Tight"/>
                  <a:sym typeface="Inter Tight"/>
                </a:rPr>
                <a:t>Standardize advisor presentations into Required, Immediate, and Maintenance to remove aggressive sales pressure.</a:t>
              </a:r>
              <a:endParaRPr sz="1273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</p:grpSp>
      <p:grpSp>
        <p:nvGrpSpPr>
          <p:cNvPr id="536" name="Google Shape;536;p35"/>
          <p:cNvGrpSpPr/>
          <p:nvPr/>
        </p:nvGrpSpPr>
        <p:grpSpPr>
          <a:xfrm>
            <a:off x="5911350" y="2611472"/>
            <a:ext cx="4298100" cy="1125648"/>
            <a:chOff x="794600" y="2579823"/>
            <a:chExt cx="4298100" cy="1125648"/>
          </a:xfrm>
        </p:grpSpPr>
        <p:sp>
          <p:nvSpPr>
            <p:cNvPr id="537" name="Google Shape;537;p35"/>
            <p:cNvSpPr txBox="1"/>
            <p:nvPr/>
          </p:nvSpPr>
          <p:spPr>
            <a:xfrm>
              <a:off x="794600" y="2579823"/>
              <a:ext cx="4298100" cy="30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62" b="1">
                  <a:solidFill>
                    <a:srgbClr val="FFFFFF"/>
                  </a:solidFill>
                  <a:latin typeface="Inter Tight"/>
                  <a:ea typeface="Inter Tight"/>
                  <a:cs typeface="Inter Tight"/>
                  <a:sym typeface="Inter Tight"/>
                </a:rPr>
                <a:t>Defend Your Tire Business</a:t>
              </a:r>
              <a:endParaRPr sz="1962" b="1"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  <p:sp>
          <p:nvSpPr>
            <p:cNvPr id="538" name="Google Shape;538;p35"/>
            <p:cNvSpPr txBox="1"/>
            <p:nvPr/>
          </p:nvSpPr>
          <p:spPr>
            <a:xfrm>
              <a:off x="794614" y="3058672"/>
              <a:ext cx="4227900" cy="64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73">
                  <a:solidFill>
                    <a:srgbClr val="CCCCCC"/>
                  </a:solidFill>
                  <a:latin typeface="Inter Tight"/>
                  <a:ea typeface="Inter Tight"/>
                  <a:cs typeface="Inter Tight"/>
                  <a:sym typeface="Inter Tight"/>
                </a:rPr>
                <a:t>Use automated tread diagnostics at the drive-through to quote tires on the spot, backed by dealership warranty programs.</a:t>
              </a:r>
              <a:endParaRPr sz="1273">
                <a:solidFill>
                  <a:srgbClr val="CCCCCC"/>
                </a:solidFill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F1A2E"/>
            </a:gs>
            <a:gs pos="100000">
              <a:srgbClr val="102B49"/>
            </a:gs>
          </a:gsLst>
          <a:lin ang="10800025" scaled="0"/>
        </a:gradFill>
        <a:effectLst/>
      </p:bgPr>
    </p:bg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6"/>
          <p:cNvSpPr txBox="1"/>
          <p:nvPr/>
        </p:nvSpPr>
        <p:spPr>
          <a:xfrm>
            <a:off x="794600" y="1197950"/>
            <a:ext cx="8522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Schedule a Demo with UVeye</a:t>
            </a:r>
            <a:endParaRPr sz="3600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544" name="Google Shape;544;p36"/>
          <p:cNvCxnSpPr/>
          <p:nvPr/>
        </p:nvCxnSpPr>
        <p:spPr>
          <a:xfrm>
            <a:off x="609575" y="1262750"/>
            <a:ext cx="0" cy="959700"/>
          </a:xfrm>
          <a:prstGeom prst="straightConnector1">
            <a:avLst/>
          </a:prstGeom>
          <a:noFill/>
          <a:ln w="38100" cap="flat" cmpd="sng">
            <a:solidFill>
              <a:srgbClr val="F2691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45" name="Google Shape;545;p36"/>
          <p:cNvGrpSpPr/>
          <p:nvPr/>
        </p:nvGrpSpPr>
        <p:grpSpPr>
          <a:xfrm>
            <a:off x="609578" y="438925"/>
            <a:ext cx="3671749" cy="371475"/>
            <a:chOff x="609578" y="438925"/>
            <a:chExt cx="3671749" cy="371475"/>
          </a:xfrm>
        </p:grpSpPr>
        <p:pic>
          <p:nvPicPr>
            <p:cNvPr id="546" name="Google Shape;546;p36" title="UVEYE-logotype_orange+blue(1)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09578" y="514489"/>
              <a:ext cx="855512" cy="220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7" name="Google Shape;547;p36" descr="Logo for Silver Star Motors with a white Mercedes-Benz style star emblem on a navy background."/>
            <p:cNvPicPr preferRelativeResize="0"/>
            <p:nvPr/>
          </p:nvPicPr>
          <p:blipFill rotWithShape="1">
            <a:blip r:embed="rId4">
              <a:alphaModFix/>
            </a:blip>
            <a:srcRect l="4600" t="10954" r="4491" b="-9"/>
            <a:stretch/>
          </p:blipFill>
          <p:spPr>
            <a:xfrm>
              <a:off x="1796895" y="438925"/>
              <a:ext cx="1540950" cy="37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48" name="Google Shape;548;p36"/>
            <p:cNvCxnSpPr/>
            <p:nvPr/>
          </p:nvCxnSpPr>
          <p:spPr>
            <a:xfrm>
              <a:off x="1630992" y="49411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9" name="Google Shape;549;p36"/>
            <p:cNvCxnSpPr/>
            <p:nvPr/>
          </p:nvCxnSpPr>
          <p:spPr>
            <a:xfrm>
              <a:off x="3503747" y="49416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550" name="Google Shape;550;p36" title="images (1)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669649" y="470763"/>
              <a:ext cx="611678" cy="3078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51" name="Google Shape;551;p36" title="adobe-express-qr-cod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39425" y="2307425"/>
            <a:ext cx="2913150" cy="2913150"/>
          </a:xfrm>
          <a:prstGeom prst="rect">
            <a:avLst/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0" scaled="0"/>
          </a:gradFill>
          <a:ln>
            <a:noFill/>
          </a:ln>
        </p:spPr>
      </p:pic>
      <p:sp>
        <p:nvSpPr>
          <p:cNvPr id="552" name="Google Shape;552;p36"/>
          <p:cNvSpPr txBox="1"/>
          <p:nvPr/>
        </p:nvSpPr>
        <p:spPr>
          <a:xfrm>
            <a:off x="4384650" y="5540925"/>
            <a:ext cx="34227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uveye.com/contact/</a:t>
            </a:r>
            <a:endParaRPr sz="2800" b="1">
              <a:latin typeface="Inter Tight"/>
              <a:ea typeface="Inter Tight"/>
              <a:cs typeface="Inter Tight"/>
              <a:sym typeface="Inter Tigh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F1A2E"/>
            </a:gs>
            <a:gs pos="100000">
              <a:srgbClr val="102B49"/>
            </a:gs>
          </a:gsLst>
          <a:lin ang="10800025" scaled="0"/>
        </a:gradFill>
        <a:effectLst/>
      </p:bgPr>
    </p:bg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37"/>
          <p:cNvSpPr/>
          <p:nvPr/>
        </p:nvSpPr>
        <p:spPr>
          <a:xfrm>
            <a:off x="0" y="0"/>
            <a:ext cx="12192000" cy="6920400"/>
          </a:xfrm>
          <a:prstGeom prst="rect">
            <a:avLst/>
          </a:prstGeom>
          <a:gradFill>
            <a:gsLst>
              <a:gs pos="0">
                <a:srgbClr val="0F1A2E"/>
              </a:gs>
              <a:gs pos="100000">
                <a:srgbClr val="192E4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37"/>
          <p:cNvSpPr txBox="1"/>
          <p:nvPr/>
        </p:nvSpPr>
        <p:spPr>
          <a:xfrm>
            <a:off x="794600" y="1197950"/>
            <a:ext cx="85227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Thank you for joining today's GNYADA educational webinar!</a:t>
            </a:r>
            <a:endParaRPr sz="3600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559" name="Google Shape;559;p37"/>
          <p:cNvCxnSpPr/>
          <p:nvPr/>
        </p:nvCxnSpPr>
        <p:spPr>
          <a:xfrm>
            <a:off x="609575" y="1262750"/>
            <a:ext cx="0" cy="959700"/>
          </a:xfrm>
          <a:prstGeom prst="straightConnector1">
            <a:avLst/>
          </a:prstGeom>
          <a:noFill/>
          <a:ln w="38100" cap="flat" cmpd="sng">
            <a:solidFill>
              <a:srgbClr val="F2691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60" name="Google Shape;560;p37" title="1784857691806.jpeg"/>
          <p:cNvPicPr preferRelativeResize="0"/>
          <p:nvPr/>
        </p:nvPicPr>
        <p:blipFill rotWithShape="1">
          <a:blip r:embed="rId3">
            <a:alphaModFix/>
          </a:blip>
          <a:srcRect l="16522" t="6884" r="17861" b="8234"/>
          <a:stretch/>
        </p:blipFill>
        <p:spPr>
          <a:xfrm>
            <a:off x="609575" y="3298400"/>
            <a:ext cx="2162100" cy="2796900"/>
          </a:xfrm>
          <a:prstGeom prst="roundRect">
            <a:avLst>
              <a:gd name="adj" fmla="val 5036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61" name="Google Shape;561;p37"/>
          <p:cNvSpPr txBox="1"/>
          <p:nvPr/>
        </p:nvSpPr>
        <p:spPr>
          <a:xfrm>
            <a:off x="3062986" y="4181874"/>
            <a:ext cx="229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Gus Karagianis</a:t>
            </a:r>
            <a:endParaRPr sz="2000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562" name="Google Shape;562;p37"/>
          <p:cNvSpPr txBox="1"/>
          <p:nvPr/>
        </p:nvSpPr>
        <p:spPr>
          <a:xfrm>
            <a:off x="3062986" y="4543134"/>
            <a:ext cx="2298000" cy="6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8" i="0" u="none" strike="noStrike" cap="none">
                <a:solidFill>
                  <a:srgbClr val="666666"/>
                </a:solidFill>
                <a:latin typeface="Inter Tight Medium"/>
                <a:ea typeface="Inter Tight Medium"/>
                <a:cs typeface="Inter Tight Medium"/>
                <a:sym typeface="Inter Tight Medium"/>
              </a:rPr>
              <a:t>Service Director</a:t>
            </a:r>
            <a:br>
              <a:rPr lang="en-US" sz="1448">
                <a:solidFill>
                  <a:srgbClr val="666666"/>
                </a:solidFill>
                <a:latin typeface="Inter Tight Medium"/>
                <a:ea typeface="Inter Tight Medium"/>
                <a:cs typeface="Inter Tight Medium"/>
                <a:sym typeface="Inter Tight Medium"/>
              </a:rPr>
            </a:br>
            <a:r>
              <a:rPr lang="en-US" sz="1448">
                <a:solidFill>
                  <a:srgbClr val="666666"/>
                </a:solidFill>
                <a:latin typeface="Inter Tight Medium"/>
                <a:ea typeface="Inter Tight Medium"/>
                <a:cs typeface="Inter Tight Medium"/>
                <a:sym typeface="Inter Tight Medium"/>
              </a:rPr>
              <a:t>S</a:t>
            </a:r>
            <a:r>
              <a:rPr lang="en-US" sz="1448" i="0" u="none" strike="noStrike" cap="none">
                <a:solidFill>
                  <a:srgbClr val="666666"/>
                </a:solidFill>
                <a:latin typeface="Inter Tight Medium"/>
                <a:ea typeface="Inter Tight Medium"/>
                <a:cs typeface="Inter Tight Medium"/>
                <a:sym typeface="Inter Tight Medium"/>
              </a:rPr>
              <a:t>ilver Star Motors</a:t>
            </a:r>
            <a:endParaRPr sz="1448" i="0" u="none" strike="noStrike" cap="none">
              <a:solidFill>
                <a:srgbClr val="666666"/>
              </a:solidFill>
              <a:latin typeface="Inter Tight Medium"/>
              <a:ea typeface="Inter Tight Medium"/>
              <a:cs typeface="Inter Tight Medium"/>
              <a:sym typeface="Inter Tight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8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rPr>
              <a:t>gus@silverstarny.com</a:t>
            </a:r>
            <a:endParaRPr sz="1448">
              <a:solidFill>
                <a:schemeClr val="lt1"/>
              </a:solidFill>
              <a:latin typeface="Inter Tight Medium"/>
              <a:ea typeface="Inter Tight Medium"/>
              <a:cs typeface="Inter Tight Medium"/>
              <a:sym typeface="Inter Tight Medium"/>
            </a:endParaRPr>
          </a:p>
        </p:txBody>
      </p:sp>
      <p:pic>
        <p:nvPicPr>
          <p:cNvPr id="563" name="Google Shape;563;p37" title="Screenshot 2026-09-14 at 1.40.png"/>
          <p:cNvPicPr preferRelativeResize="0"/>
          <p:nvPr/>
        </p:nvPicPr>
        <p:blipFill rotWithShape="1">
          <a:blip r:embed="rId4">
            <a:alphaModFix/>
          </a:blip>
          <a:srcRect b="7834"/>
          <a:stretch/>
        </p:blipFill>
        <p:spPr>
          <a:xfrm>
            <a:off x="5879250" y="3298400"/>
            <a:ext cx="2162100" cy="2796900"/>
          </a:xfrm>
          <a:prstGeom prst="roundRect">
            <a:avLst>
              <a:gd name="adj" fmla="val 5036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64" name="Google Shape;564;p37"/>
          <p:cNvSpPr txBox="1"/>
          <p:nvPr/>
        </p:nvSpPr>
        <p:spPr>
          <a:xfrm>
            <a:off x="8332661" y="4181874"/>
            <a:ext cx="229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Rob Hubbell</a:t>
            </a:r>
            <a:endParaRPr sz="2000" b="1"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565" name="Google Shape;565;p37"/>
          <p:cNvSpPr txBox="1"/>
          <p:nvPr/>
        </p:nvSpPr>
        <p:spPr>
          <a:xfrm>
            <a:off x="8332661" y="4543134"/>
            <a:ext cx="2298000" cy="6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8">
                <a:solidFill>
                  <a:srgbClr val="666666"/>
                </a:solidFill>
                <a:latin typeface="Inter Tight Medium"/>
                <a:ea typeface="Inter Tight Medium"/>
                <a:cs typeface="Inter Tight Medium"/>
                <a:sym typeface="Inter Tight Medium"/>
              </a:rPr>
              <a:t>VP of Enterprise Sales</a:t>
            </a:r>
            <a:br>
              <a:rPr lang="en-US" sz="1448">
                <a:solidFill>
                  <a:srgbClr val="666666"/>
                </a:solidFill>
                <a:latin typeface="Inter Tight Medium"/>
                <a:ea typeface="Inter Tight Medium"/>
                <a:cs typeface="Inter Tight Medium"/>
                <a:sym typeface="Inter Tight Medium"/>
              </a:rPr>
            </a:br>
            <a:r>
              <a:rPr lang="en-US" sz="1448">
                <a:solidFill>
                  <a:srgbClr val="666666"/>
                </a:solidFill>
                <a:latin typeface="Inter Tight Medium"/>
                <a:ea typeface="Inter Tight Medium"/>
                <a:cs typeface="Inter Tight Medium"/>
                <a:sym typeface="Inter Tight Medium"/>
              </a:rPr>
              <a:t>UVeye</a:t>
            </a:r>
            <a:endParaRPr sz="1448">
              <a:solidFill>
                <a:srgbClr val="666666"/>
              </a:solidFill>
              <a:latin typeface="Inter Tight Medium"/>
              <a:ea typeface="Inter Tight Medium"/>
              <a:cs typeface="Inter Tight Medium"/>
              <a:sym typeface="Inter Tigh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8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rPr>
              <a:t>rob.h@uveye.com</a:t>
            </a:r>
            <a:endParaRPr sz="1448">
              <a:solidFill>
                <a:srgbClr val="666666"/>
              </a:solidFill>
              <a:latin typeface="Inter Tight Medium"/>
              <a:ea typeface="Inter Tight Medium"/>
              <a:cs typeface="Inter Tight Medium"/>
              <a:sym typeface="Inter Tight Medium"/>
            </a:endParaRPr>
          </a:p>
        </p:txBody>
      </p:sp>
      <p:grpSp>
        <p:nvGrpSpPr>
          <p:cNvPr id="566" name="Google Shape;566;p37"/>
          <p:cNvGrpSpPr/>
          <p:nvPr/>
        </p:nvGrpSpPr>
        <p:grpSpPr>
          <a:xfrm>
            <a:off x="609578" y="438925"/>
            <a:ext cx="3671749" cy="371475"/>
            <a:chOff x="609578" y="438925"/>
            <a:chExt cx="3671749" cy="371475"/>
          </a:xfrm>
        </p:grpSpPr>
        <p:pic>
          <p:nvPicPr>
            <p:cNvPr id="567" name="Google Shape;567;p37" title="UVEYE-logotype_orange+blue(1)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09578" y="514489"/>
              <a:ext cx="855512" cy="220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8" name="Google Shape;568;p37" descr="Logo for Silver Star Motors with a white Mercedes-Benz style star emblem on a navy background."/>
            <p:cNvPicPr preferRelativeResize="0"/>
            <p:nvPr/>
          </p:nvPicPr>
          <p:blipFill rotWithShape="1">
            <a:blip r:embed="rId6">
              <a:alphaModFix/>
            </a:blip>
            <a:srcRect l="4600" t="10954" r="4491" b="-9"/>
            <a:stretch/>
          </p:blipFill>
          <p:spPr>
            <a:xfrm>
              <a:off x="1796895" y="438925"/>
              <a:ext cx="1540950" cy="37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69" name="Google Shape;569;p37"/>
            <p:cNvCxnSpPr/>
            <p:nvPr/>
          </p:nvCxnSpPr>
          <p:spPr>
            <a:xfrm>
              <a:off x="1630992" y="49411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0" name="Google Shape;570;p37"/>
            <p:cNvCxnSpPr/>
            <p:nvPr/>
          </p:nvCxnSpPr>
          <p:spPr>
            <a:xfrm>
              <a:off x="3503747" y="494163"/>
              <a:ext cx="0" cy="261000"/>
            </a:xfrm>
            <a:prstGeom prst="straightConnector1">
              <a:avLst/>
            </a:prstGeom>
            <a:noFill/>
            <a:ln w="6350" cap="flat" cmpd="sng">
              <a:solidFill>
                <a:srgbClr val="43434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571" name="Google Shape;571;p37" title="images (1).png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669649" y="470763"/>
              <a:ext cx="611678" cy="307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1421</Words>
  <Application>Microsoft Office PowerPoint</Application>
  <PresentationFormat>Widescreen</PresentationFormat>
  <Paragraphs>145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Inter Tight Medium</vt:lpstr>
      <vt:lpstr>Inter Tight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Alexandra Dittmar</cp:lastModifiedBy>
  <cp:revision>1</cp:revision>
  <dcterms:modified xsi:type="dcterms:W3CDTF">2026-09-22T13:47:58Z</dcterms:modified>
</cp:coreProperties>
</file>